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notesSlides/notesSlide55.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5" r:id="rId1"/>
  </p:sldMasterIdLst>
  <p:notesMasterIdLst>
    <p:notesMasterId r:id="rId61"/>
  </p:notesMasterIdLst>
  <p:handoutMasterIdLst>
    <p:handoutMasterId r:id="rId62"/>
  </p:handoutMasterIdLst>
  <p:sldIdLst>
    <p:sldId id="403" r:id="rId2"/>
    <p:sldId id="462" r:id="rId3"/>
    <p:sldId id="463" r:id="rId4"/>
    <p:sldId id="404" r:id="rId5"/>
    <p:sldId id="405" r:id="rId6"/>
    <p:sldId id="406" r:id="rId7"/>
    <p:sldId id="411" r:id="rId8"/>
    <p:sldId id="408" r:id="rId9"/>
    <p:sldId id="407" r:id="rId10"/>
    <p:sldId id="413" r:id="rId11"/>
    <p:sldId id="414" r:id="rId12"/>
    <p:sldId id="415" r:id="rId13"/>
    <p:sldId id="417" r:id="rId14"/>
    <p:sldId id="418" r:id="rId15"/>
    <p:sldId id="419" r:id="rId16"/>
    <p:sldId id="420" r:id="rId17"/>
    <p:sldId id="421" r:id="rId18"/>
    <p:sldId id="471" r:id="rId19"/>
    <p:sldId id="472" r:id="rId20"/>
    <p:sldId id="422" r:id="rId21"/>
    <p:sldId id="465" r:id="rId22"/>
    <p:sldId id="423" r:id="rId23"/>
    <p:sldId id="424" r:id="rId24"/>
    <p:sldId id="425" r:id="rId25"/>
    <p:sldId id="427" r:id="rId26"/>
    <p:sldId id="428" r:id="rId27"/>
    <p:sldId id="429" r:id="rId28"/>
    <p:sldId id="430" r:id="rId29"/>
    <p:sldId id="431" r:id="rId30"/>
    <p:sldId id="432" r:id="rId31"/>
    <p:sldId id="433" r:id="rId32"/>
    <p:sldId id="434" r:id="rId33"/>
    <p:sldId id="435" r:id="rId34"/>
    <p:sldId id="467" r:id="rId35"/>
    <p:sldId id="436" r:id="rId36"/>
    <p:sldId id="437" r:id="rId37"/>
    <p:sldId id="438" r:id="rId38"/>
    <p:sldId id="473" r:id="rId39"/>
    <p:sldId id="439" r:id="rId40"/>
    <p:sldId id="468" r:id="rId41"/>
    <p:sldId id="441" r:id="rId42"/>
    <p:sldId id="442" r:id="rId43"/>
    <p:sldId id="443" r:id="rId44"/>
    <p:sldId id="444" r:id="rId45"/>
    <p:sldId id="445" r:id="rId46"/>
    <p:sldId id="448" r:id="rId47"/>
    <p:sldId id="449" r:id="rId48"/>
    <p:sldId id="450" r:id="rId49"/>
    <p:sldId id="451" r:id="rId50"/>
    <p:sldId id="452" r:id="rId51"/>
    <p:sldId id="453" r:id="rId52"/>
    <p:sldId id="454" r:id="rId53"/>
    <p:sldId id="455" r:id="rId54"/>
    <p:sldId id="456" r:id="rId55"/>
    <p:sldId id="457" r:id="rId56"/>
    <p:sldId id="458" r:id="rId57"/>
    <p:sldId id="459" r:id="rId58"/>
    <p:sldId id="460" r:id="rId59"/>
    <p:sldId id="464" r:id="rId60"/>
  </p:sldIdLst>
  <p:sldSz cx="9144000" cy="6858000" type="screen4x3"/>
  <p:notesSz cx="7315200" cy="9601200"/>
  <p:defaultTextStyle>
    <a:defPPr>
      <a:defRPr lang="en-GB"/>
    </a:defPPr>
    <a:lvl1pPr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1pPr>
    <a:lvl2pPr marL="4572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2pPr>
    <a:lvl3pPr marL="9144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3pPr>
    <a:lvl4pPr marL="13716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4pPr>
    <a:lvl5pPr marL="18288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5pPr>
    <a:lvl6pPr marL="2286000" algn="l" defTabSz="914400" rtl="0" eaLnBrk="1" latinLnBrk="0" hangingPunct="1">
      <a:defRPr sz="2000" kern="1200">
        <a:solidFill>
          <a:schemeClr val="tx1"/>
        </a:solidFill>
        <a:latin typeface="Arial" charset="0"/>
        <a:ea typeface="+mn-ea"/>
        <a:cs typeface="Lucida Sans Unicode" pitchFamily="34" charset="0"/>
      </a:defRPr>
    </a:lvl6pPr>
    <a:lvl7pPr marL="2743200" algn="l" defTabSz="914400" rtl="0" eaLnBrk="1" latinLnBrk="0" hangingPunct="1">
      <a:defRPr sz="2000" kern="1200">
        <a:solidFill>
          <a:schemeClr val="tx1"/>
        </a:solidFill>
        <a:latin typeface="Arial" charset="0"/>
        <a:ea typeface="+mn-ea"/>
        <a:cs typeface="Lucida Sans Unicode" pitchFamily="34" charset="0"/>
      </a:defRPr>
    </a:lvl7pPr>
    <a:lvl8pPr marL="3200400" algn="l" defTabSz="914400" rtl="0" eaLnBrk="1" latinLnBrk="0" hangingPunct="1">
      <a:defRPr sz="2000" kern="1200">
        <a:solidFill>
          <a:schemeClr val="tx1"/>
        </a:solidFill>
        <a:latin typeface="Arial" charset="0"/>
        <a:ea typeface="+mn-ea"/>
        <a:cs typeface="Lucida Sans Unicode" pitchFamily="34" charset="0"/>
      </a:defRPr>
    </a:lvl8pPr>
    <a:lvl9pPr marL="3657600" algn="l" defTabSz="914400" rtl="0" eaLnBrk="1" latinLnBrk="0" hangingPunct="1">
      <a:defRPr sz="2000" kern="1200">
        <a:solidFill>
          <a:schemeClr val="tx1"/>
        </a:solidFill>
        <a:latin typeface="Arial" charset="0"/>
        <a:ea typeface="+mn-ea"/>
        <a:cs typeface="Lucida Sans Unicode"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mmo" initials="AMW" lastIdx="4" clrIdx="0"/>
  <p:cmAuthor id="1" name="Ann Marie" initials="AM"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66FF66"/>
    <a:srgbClr val="FF0000"/>
    <a:srgbClr val="FF9933"/>
    <a:srgbClr val="FFFF00"/>
    <a:srgbClr val="DDDDDD"/>
    <a:srgbClr val="2B57B0"/>
    <a:srgbClr val="BAE1FF"/>
    <a:srgbClr val="FC2704"/>
  </p:clrMru>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384" autoAdjust="0"/>
    <p:restoredTop sz="93165" autoAdjust="0"/>
  </p:normalViewPr>
  <p:slideViewPr>
    <p:cSldViewPr>
      <p:cViewPr varScale="1">
        <p:scale>
          <a:sx n="76" d="100"/>
          <a:sy n="76" d="100"/>
        </p:scale>
        <p:origin x="-468" y="-96"/>
      </p:cViewPr>
      <p:guideLst>
        <p:guide orient="horz" pos="2160"/>
        <p:guide pos="2880"/>
      </p:guideLst>
    </p:cSldViewPr>
  </p:slideViewPr>
  <p:outlineViewPr>
    <p:cViewPr>
      <p:scale>
        <a:sx n="100" d="100"/>
        <a:sy n="100" d="100"/>
      </p:scale>
      <p:origin x="-784" y="-88"/>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2280" y="-90"/>
      </p:cViewPr>
      <p:guideLst>
        <p:guide orient="horz" pos="3025"/>
        <p:guide pos="2304"/>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357271-B2DE-42DA-9D85-D1A9A249C76E}" type="doc">
      <dgm:prSet loTypeId="urn:microsoft.com/office/officeart/2005/8/layout/radial1" loCatId="cycle" qsTypeId="urn:microsoft.com/office/officeart/2005/8/quickstyle/3d2" qsCatId="3D" csTypeId="urn:microsoft.com/office/officeart/2005/8/colors/accent1_2" csCatId="accent1" phldr="1"/>
      <dgm:spPr/>
      <dgm:t>
        <a:bodyPr/>
        <a:lstStyle/>
        <a:p>
          <a:endParaRPr lang="en-US"/>
        </a:p>
      </dgm:t>
    </dgm:pt>
    <dgm:pt modelId="{09FF1ECF-659D-4151-A16E-5391F35B49D0}">
      <dgm:prSet phldrT="[Text]"/>
      <dgm:spPr>
        <a:solidFill>
          <a:schemeClr val="accent4">
            <a:lumMod val="65000"/>
            <a:lumOff val="35000"/>
          </a:schemeClr>
        </a:solidFill>
      </dgm:spPr>
      <dgm:t>
        <a:bodyPr/>
        <a:lstStyle/>
        <a:p>
          <a:r>
            <a:rPr lang="en-US" dirty="0" smtClean="0"/>
            <a:t>Fuel</a:t>
          </a:r>
          <a:endParaRPr lang="en-US" dirty="0"/>
        </a:p>
      </dgm:t>
    </dgm:pt>
    <dgm:pt modelId="{0D396E6C-1D71-43A4-B59F-34BF5DAF0834}" type="parTrans" cxnId="{CF68AE4C-8D2B-4095-8446-8DB303C271EF}">
      <dgm:prSet/>
      <dgm:spPr/>
      <dgm:t>
        <a:bodyPr/>
        <a:lstStyle/>
        <a:p>
          <a:endParaRPr lang="en-US"/>
        </a:p>
      </dgm:t>
    </dgm:pt>
    <dgm:pt modelId="{2A251FD3-95DF-45D4-9B0B-9FF693E07EE4}" type="sibTrans" cxnId="{CF68AE4C-8D2B-4095-8446-8DB303C271EF}">
      <dgm:prSet/>
      <dgm:spPr/>
      <dgm:t>
        <a:bodyPr/>
        <a:lstStyle/>
        <a:p>
          <a:endParaRPr lang="en-US"/>
        </a:p>
      </dgm:t>
    </dgm:pt>
    <dgm:pt modelId="{43E80139-6832-4FC7-8C2C-CDC6E7A80476}">
      <dgm:prSet/>
      <dgm:spPr>
        <a:solidFill>
          <a:srgbClr val="FF0000"/>
        </a:solidFill>
      </dgm:spPr>
      <dgm:t>
        <a:bodyPr/>
        <a:lstStyle/>
        <a:p>
          <a:r>
            <a:rPr lang="en-US" dirty="0" smtClean="0"/>
            <a:t>Chemical Reaction</a:t>
          </a:r>
          <a:endParaRPr lang="en-US" dirty="0"/>
        </a:p>
      </dgm:t>
    </dgm:pt>
    <dgm:pt modelId="{E424CF35-F68E-46C1-9457-C68BF94739BA}" type="parTrans" cxnId="{BD193761-2B77-41EF-BFF4-E478DF63E192}">
      <dgm:prSet/>
      <dgm:spPr/>
      <dgm:t>
        <a:bodyPr/>
        <a:lstStyle/>
        <a:p>
          <a:endParaRPr lang="en-US"/>
        </a:p>
      </dgm:t>
    </dgm:pt>
    <dgm:pt modelId="{494130C7-9F05-4958-AA32-FBC2126CDAED}" type="sibTrans" cxnId="{BD193761-2B77-41EF-BFF4-E478DF63E192}">
      <dgm:prSet/>
      <dgm:spPr/>
      <dgm:t>
        <a:bodyPr/>
        <a:lstStyle/>
        <a:p>
          <a:endParaRPr lang="en-US"/>
        </a:p>
      </dgm:t>
    </dgm:pt>
    <dgm:pt modelId="{85A51E95-FC34-4A1C-B118-F45972B81277}">
      <dgm:prSet/>
      <dgm:spPr>
        <a:solidFill>
          <a:srgbClr val="FF9933"/>
        </a:solidFill>
      </dgm:spPr>
      <dgm:t>
        <a:bodyPr/>
        <a:lstStyle/>
        <a:p>
          <a:r>
            <a:rPr lang="en-US" dirty="0" smtClean="0"/>
            <a:t>Heat</a:t>
          </a:r>
          <a:endParaRPr lang="en-US" dirty="0"/>
        </a:p>
      </dgm:t>
    </dgm:pt>
    <dgm:pt modelId="{4210CA31-552D-4805-8D75-D62BE0FF3E90}" type="parTrans" cxnId="{ADEB9A82-D961-4D00-A2E7-B3F8F633DF31}">
      <dgm:prSet/>
      <dgm:spPr/>
      <dgm:t>
        <a:bodyPr/>
        <a:lstStyle/>
        <a:p>
          <a:endParaRPr lang="en-US"/>
        </a:p>
      </dgm:t>
    </dgm:pt>
    <dgm:pt modelId="{687C501B-28BA-4B40-86FC-928CF8DF855E}" type="sibTrans" cxnId="{ADEB9A82-D961-4D00-A2E7-B3F8F633DF31}">
      <dgm:prSet/>
      <dgm:spPr/>
      <dgm:t>
        <a:bodyPr/>
        <a:lstStyle/>
        <a:p>
          <a:endParaRPr lang="en-US"/>
        </a:p>
      </dgm:t>
    </dgm:pt>
    <dgm:pt modelId="{CD448177-7322-458A-AD1C-571061F02843}">
      <dgm:prSet/>
      <dgm:spPr>
        <a:solidFill>
          <a:schemeClr val="accent2">
            <a:lumMod val="60000"/>
            <a:lumOff val="40000"/>
          </a:schemeClr>
        </a:solidFill>
      </dgm:spPr>
      <dgm:t>
        <a:bodyPr/>
        <a:lstStyle/>
        <a:p>
          <a:r>
            <a:rPr lang="en-US" dirty="0" smtClean="0"/>
            <a:t>Oxygen</a:t>
          </a:r>
          <a:endParaRPr lang="en-US" dirty="0"/>
        </a:p>
      </dgm:t>
    </dgm:pt>
    <dgm:pt modelId="{E0496E61-94EF-4CC5-95DF-23563C2A512B}" type="parTrans" cxnId="{68669E07-FDD3-4E95-A603-96A8545E03D2}">
      <dgm:prSet/>
      <dgm:spPr/>
      <dgm:t>
        <a:bodyPr/>
        <a:lstStyle/>
        <a:p>
          <a:endParaRPr lang="en-US"/>
        </a:p>
      </dgm:t>
    </dgm:pt>
    <dgm:pt modelId="{6694E9B2-311F-4DCB-B54B-47496AAFA34A}" type="sibTrans" cxnId="{68669E07-FDD3-4E95-A603-96A8545E03D2}">
      <dgm:prSet/>
      <dgm:spPr/>
      <dgm:t>
        <a:bodyPr/>
        <a:lstStyle/>
        <a:p>
          <a:endParaRPr lang="en-US"/>
        </a:p>
      </dgm:t>
    </dgm:pt>
    <dgm:pt modelId="{BC28E2BF-EA9D-45ED-BD26-D2A968D9FCC4}" type="pres">
      <dgm:prSet presAssocID="{68357271-B2DE-42DA-9D85-D1A9A249C76E}" presName="cycle" presStyleCnt="0">
        <dgm:presLayoutVars>
          <dgm:chMax val="1"/>
          <dgm:dir/>
          <dgm:animLvl val="ctr"/>
          <dgm:resizeHandles val="exact"/>
        </dgm:presLayoutVars>
      </dgm:prSet>
      <dgm:spPr/>
      <dgm:t>
        <a:bodyPr/>
        <a:lstStyle/>
        <a:p>
          <a:endParaRPr lang="en-US"/>
        </a:p>
      </dgm:t>
    </dgm:pt>
    <dgm:pt modelId="{F727CD1F-AB76-43F8-9956-EF4E69260549}" type="pres">
      <dgm:prSet presAssocID="{43E80139-6832-4FC7-8C2C-CDC6E7A80476}" presName="centerShape" presStyleLbl="node0" presStyleIdx="0" presStyleCnt="1"/>
      <dgm:spPr/>
      <dgm:t>
        <a:bodyPr/>
        <a:lstStyle/>
        <a:p>
          <a:endParaRPr lang="en-US"/>
        </a:p>
      </dgm:t>
    </dgm:pt>
    <dgm:pt modelId="{BFF3BD39-A194-4760-B02D-775B8AFAD88E}" type="pres">
      <dgm:prSet presAssocID="{4210CA31-552D-4805-8D75-D62BE0FF3E90}" presName="Name9" presStyleLbl="parChTrans1D2" presStyleIdx="0" presStyleCnt="3"/>
      <dgm:spPr/>
      <dgm:t>
        <a:bodyPr/>
        <a:lstStyle/>
        <a:p>
          <a:endParaRPr lang="en-US"/>
        </a:p>
      </dgm:t>
    </dgm:pt>
    <dgm:pt modelId="{D232FC64-68E2-4BCB-B132-20161F1F1F91}" type="pres">
      <dgm:prSet presAssocID="{4210CA31-552D-4805-8D75-D62BE0FF3E90}" presName="connTx" presStyleLbl="parChTrans1D2" presStyleIdx="0" presStyleCnt="3"/>
      <dgm:spPr/>
      <dgm:t>
        <a:bodyPr/>
        <a:lstStyle/>
        <a:p>
          <a:endParaRPr lang="en-US"/>
        </a:p>
      </dgm:t>
    </dgm:pt>
    <dgm:pt modelId="{6D857724-C416-4446-B65E-D3BCD0A319AB}" type="pres">
      <dgm:prSet presAssocID="{85A51E95-FC34-4A1C-B118-F45972B81277}" presName="node" presStyleLbl="node1" presStyleIdx="0" presStyleCnt="3">
        <dgm:presLayoutVars>
          <dgm:bulletEnabled val="1"/>
        </dgm:presLayoutVars>
      </dgm:prSet>
      <dgm:spPr/>
      <dgm:t>
        <a:bodyPr/>
        <a:lstStyle/>
        <a:p>
          <a:endParaRPr lang="en-US"/>
        </a:p>
      </dgm:t>
    </dgm:pt>
    <dgm:pt modelId="{1DFC7E32-A1D0-4471-A10F-28E0DF9F5236}" type="pres">
      <dgm:prSet presAssocID="{0D396E6C-1D71-43A4-B59F-34BF5DAF0834}" presName="Name9" presStyleLbl="parChTrans1D2" presStyleIdx="1" presStyleCnt="3"/>
      <dgm:spPr/>
      <dgm:t>
        <a:bodyPr/>
        <a:lstStyle/>
        <a:p>
          <a:endParaRPr lang="en-US"/>
        </a:p>
      </dgm:t>
    </dgm:pt>
    <dgm:pt modelId="{38D39B80-A19D-4237-88A5-774C7223D3F4}" type="pres">
      <dgm:prSet presAssocID="{0D396E6C-1D71-43A4-B59F-34BF5DAF0834}" presName="connTx" presStyleLbl="parChTrans1D2" presStyleIdx="1" presStyleCnt="3"/>
      <dgm:spPr/>
      <dgm:t>
        <a:bodyPr/>
        <a:lstStyle/>
        <a:p>
          <a:endParaRPr lang="en-US"/>
        </a:p>
      </dgm:t>
    </dgm:pt>
    <dgm:pt modelId="{9036FFF7-AE4B-45AC-A6F6-B649B7205F51}" type="pres">
      <dgm:prSet presAssocID="{09FF1ECF-659D-4151-A16E-5391F35B49D0}" presName="node" presStyleLbl="node1" presStyleIdx="1" presStyleCnt="3">
        <dgm:presLayoutVars>
          <dgm:bulletEnabled val="1"/>
        </dgm:presLayoutVars>
      </dgm:prSet>
      <dgm:spPr/>
      <dgm:t>
        <a:bodyPr/>
        <a:lstStyle/>
        <a:p>
          <a:endParaRPr lang="en-US"/>
        </a:p>
      </dgm:t>
    </dgm:pt>
    <dgm:pt modelId="{4F25C47F-9230-4D8B-AE87-6F67A5BAE2D7}" type="pres">
      <dgm:prSet presAssocID="{E0496E61-94EF-4CC5-95DF-23563C2A512B}" presName="Name9" presStyleLbl="parChTrans1D2" presStyleIdx="2" presStyleCnt="3"/>
      <dgm:spPr/>
      <dgm:t>
        <a:bodyPr/>
        <a:lstStyle/>
        <a:p>
          <a:endParaRPr lang="en-US"/>
        </a:p>
      </dgm:t>
    </dgm:pt>
    <dgm:pt modelId="{83191B80-F8E2-46BD-B76B-9694195EF40C}" type="pres">
      <dgm:prSet presAssocID="{E0496E61-94EF-4CC5-95DF-23563C2A512B}" presName="connTx" presStyleLbl="parChTrans1D2" presStyleIdx="2" presStyleCnt="3"/>
      <dgm:spPr/>
      <dgm:t>
        <a:bodyPr/>
        <a:lstStyle/>
        <a:p>
          <a:endParaRPr lang="en-US"/>
        </a:p>
      </dgm:t>
    </dgm:pt>
    <dgm:pt modelId="{1C2C3DBB-5335-48DF-AFDB-F3AA1E3A4544}" type="pres">
      <dgm:prSet presAssocID="{CD448177-7322-458A-AD1C-571061F02843}" presName="node" presStyleLbl="node1" presStyleIdx="2" presStyleCnt="3">
        <dgm:presLayoutVars>
          <dgm:bulletEnabled val="1"/>
        </dgm:presLayoutVars>
      </dgm:prSet>
      <dgm:spPr/>
      <dgm:t>
        <a:bodyPr/>
        <a:lstStyle/>
        <a:p>
          <a:endParaRPr lang="en-US"/>
        </a:p>
      </dgm:t>
    </dgm:pt>
  </dgm:ptLst>
  <dgm:cxnLst>
    <dgm:cxn modelId="{BD193761-2B77-41EF-BFF4-E478DF63E192}" srcId="{68357271-B2DE-42DA-9D85-D1A9A249C76E}" destId="{43E80139-6832-4FC7-8C2C-CDC6E7A80476}" srcOrd="0" destOrd="0" parTransId="{E424CF35-F68E-46C1-9457-C68BF94739BA}" sibTransId="{494130C7-9F05-4958-AA32-FBC2126CDAED}"/>
    <dgm:cxn modelId="{F6504DCE-9968-4BCA-B8C8-F6BEF596E551}" type="presOf" srcId="{CD448177-7322-458A-AD1C-571061F02843}" destId="{1C2C3DBB-5335-48DF-AFDB-F3AA1E3A4544}" srcOrd="0" destOrd="0" presId="urn:microsoft.com/office/officeart/2005/8/layout/radial1"/>
    <dgm:cxn modelId="{EA74C187-AD53-4187-85A6-BC8DCB31E098}" type="presOf" srcId="{09FF1ECF-659D-4151-A16E-5391F35B49D0}" destId="{9036FFF7-AE4B-45AC-A6F6-B649B7205F51}" srcOrd="0" destOrd="0" presId="urn:microsoft.com/office/officeart/2005/8/layout/radial1"/>
    <dgm:cxn modelId="{C5D620FD-ACC3-4885-B611-C3E0AE75C4E3}" type="presOf" srcId="{4210CA31-552D-4805-8D75-D62BE0FF3E90}" destId="{D232FC64-68E2-4BCB-B132-20161F1F1F91}" srcOrd="1" destOrd="0" presId="urn:microsoft.com/office/officeart/2005/8/layout/radial1"/>
    <dgm:cxn modelId="{5726E240-C46B-4010-9103-8EA911CE2548}" type="presOf" srcId="{85A51E95-FC34-4A1C-B118-F45972B81277}" destId="{6D857724-C416-4446-B65E-D3BCD0A319AB}" srcOrd="0" destOrd="0" presId="urn:microsoft.com/office/officeart/2005/8/layout/radial1"/>
    <dgm:cxn modelId="{1CE43F1A-0876-4839-80A6-DF3113730184}" type="presOf" srcId="{68357271-B2DE-42DA-9D85-D1A9A249C76E}" destId="{BC28E2BF-EA9D-45ED-BD26-D2A968D9FCC4}" srcOrd="0" destOrd="0" presId="urn:microsoft.com/office/officeart/2005/8/layout/radial1"/>
    <dgm:cxn modelId="{33EB6F77-5995-41CD-8191-5EB1353C34FF}" type="presOf" srcId="{E0496E61-94EF-4CC5-95DF-23563C2A512B}" destId="{83191B80-F8E2-46BD-B76B-9694195EF40C}" srcOrd="1" destOrd="0" presId="urn:microsoft.com/office/officeart/2005/8/layout/radial1"/>
    <dgm:cxn modelId="{7CB1D8C4-A3E2-446C-AD7A-BFAF8FCC4A0A}" type="presOf" srcId="{4210CA31-552D-4805-8D75-D62BE0FF3E90}" destId="{BFF3BD39-A194-4760-B02D-775B8AFAD88E}" srcOrd="0" destOrd="0" presId="urn:microsoft.com/office/officeart/2005/8/layout/radial1"/>
    <dgm:cxn modelId="{6113B3CD-3EFF-4EBE-8183-F4C2E4C79336}" type="presOf" srcId="{E0496E61-94EF-4CC5-95DF-23563C2A512B}" destId="{4F25C47F-9230-4D8B-AE87-6F67A5BAE2D7}" srcOrd="0" destOrd="0" presId="urn:microsoft.com/office/officeart/2005/8/layout/radial1"/>
    <dgm:cxn modelId="{BB59D595-36C8-4356-ABF1-E5E14A44FFD3}" type="presOf" srcId="{0D396E6C-1D71-43A4-B59F-34BF5DAF0834}" destId="{38D39B80-A19D-4237-88A5-774C7223D3F4}" srcOrd="1" destOrd="0" presId="urn:microsoft.com/office/officeart/2005/8/layout/radial1"/>
    <dgm:cxn modelId="{C600A7AB-13E1-4E4B-A533-32DDF15C8F3A}" type="presOf" srcId="{0D396E6C-1D71-43A4-B59F-34BF5DAF0834}" destId="{1DFC7E32-A1D0-4471-A10F-28E0DF9F5236}" srcOrd="0" destOrd="0" presId="urn:microsoft.com/office/officeart/2005/8/layout/radial1"/>
    <dgm:cxn modelId="{CF68AE4C-8D2B-4095-8446-8DB303C271EF}" srcId="{43E80139-6832-4FC7-8C2C-CDC6E7A80476}" destId="{09FF1ECF-659D-4151-A16E-5391F35B49D0}" srcOrd="1" destOrd="0" parTransId="{0D396E6C-1D71-43A4-B59F-34BF5DAF0834}" sibTransId="{2A251FD3-95DF-45D4-9B0B-9FF693E07EE4}"/>
    <dgm:cxn modelId="{066D2887-190F-41F3-BC8D-77F5BA64C284}" type="presOf" srcId="{43E80139-6832-4FC7-8C2C-CDC6E7A80476}" destId="{F727CD1F-AB76-43F8-9956-EF4E69260549}" srcOrd="0" destOrd="0" presId="urn:microsoft.com/office/officeart/2005/8/layout/radial1"/>
    <dgm:cxn modelId="{ADEB9A82-D961-4D00-A2E7-B3F8F633DF31}" srcId="{43E80139-6832-4FC7-8C2C-CDC6E7A80476}" destId="{85A51E95-FC34-4A1C-B118-F45972B81277}" srcOrd="0" destOrd="0" parTransId="{4210CA31-552D-4805-8D75-D62BE0FF3E90}" sibTransId="{687C501B-28BA-4B40-86FC-928CF8DF855E}"/>
    <dgm:cxn modelId="{68669E07-FDD3-4E95-A603-96A8545E03D2}" srcId="{43E80139-6832-4FC7-8C2C-CDC6E7A80476}" destId="{CD448177-7322-458A-AD1C-571061F02843}" srcOrd="2" destOrd="0" parTransId="{E0496E61-94EF-4CC5-95DF-23563C2A512B}" sibTransId="{6694E9B2-311F-4DCB-B54B-47496AAFA34A}"/>
    <dgm:cxn modelId="{668ED410-F7E1-4F12-B9B3-34A52CD26049}" type="presParOf" srcId="{BC28E2BF-EA9D-45ED-BD26-D2A968D9FCC4}" destId="{F727CD1F-AB76-43F8-9956-EF4E69260549}" srcOrd="0" destOrd="0" presId="urn:microsoft.com/office/officeart/2005/8/layout/radial1"/>
    <dgm:cxn modelId="{3C746338-7E40-4494-94CB-B2D3DA451218}" type="presParOf" srcId="{BC28E2BF-EA9D-45ED-BD26-D2A968D9FCC4}" destId="{BFF3BD39-A194-4760-B02D-775B8AFAD88E}" srcOrd="1" destOrd="0" presId="urn:microsoft.com/office/officeart/2005/8/layout/radial1"/>
    <dgm:cxn modelId="{4C8A3AFF-5BAE-43D9-8EF8-D8C6999EF15A}" type="presParOf" srcId="{BFF3BD39-A194-4760-B02D-775B8AFAD88E}" destId="{D232FC64-68E2-4BCB-B132-20161F1F1F91}" srcOrd="0" destOrd="0" presId="urn:microsoft.com/office/officeart/2005/8/layout/radial1"/>
    <dgm:cxn modelId="{955279CA-4A9B-4A6B-B771-CB7D81D17F45}" type="presParOf" srcId="{BC28E2BF-EA9D-45ED-BD26-D2A968D9FCC4}" destId="{6D857724-C416-4446-B65E-D3BCD0A319AB}" srcOrd="2" destOrd="0" presId="urn:microsoft.com/office/officeart/2005/8/layout/radial1"/>
    <dgm:cxn modelId="{06DDA044-09B7-4321-8835-A56643B9A6BD}" type="presParOf" srcId="{BC28E2BF-EA9D-45ED-BD26-D2A968D9FCC4}" destId="{1DFC7E32-A1D0-4471-A10F-28E0DF9F5236}" srcOrd="3" destOrd="0" presId="urn:microsoft.com/office/officeart/2005/8/layout/radial1"/>
    <dgm:cxn modelId="{7C2B3A3A-BDA4-4506-8E46-1F5ED848D69C}" type="presParOf" srcId="{1DFC7E32-A1D0-4471-A10F-28E0DF9F5236}" destId="{38D39B80-A19D-4237-88A5-774C7223D3F4}" srcOrd="0" destOrd="0" presId="urn:microsoft.com/office/officeart/2005/8/layout/radial1"/>
    <dgm:cxn modelId="{6A1AD4D1-435D-448B-A371-BC925B8B217B}" type="presParOf" srcId="{BC28E2BF-EA9D-45ED-BD26-D2A968D9FCC4}" destId="{9036FFF7-AE4B-45AC-A6F6-B649B7205F51}" srcOrd="4" destOrd="0" presId="urn:microsoft.com/office/officeart/2005/8/layout/radial1"/>
    <dgm:cxn modelId="{DC42418A-2DCE-4B56-9C9F-D107D311E7F1}" type="presParOf" srcId="{BC28E2BF-EA9D-45ED-BD26-D2A968D9FCC4}" destId="{4F25C47F-9230-4D8B-AE87-6F67A5BAE2D7}" srcOrd="5" destOrd="0" presId="urn:microsoft.com/office/officeart/2005/8/layout/radial1"/>
    <dgm:cxn modelId="{1B9D9BD1-84FB-489F-AC1C-5A797329066D}" type="presParOf" srcId="{4F25C47F-9230-4D8B-AE87-6F67A5BAE2D7}" destId="{83191B80-F8E2-46BD-B76B-9694195EF40C}" srcOrd="0" destOrd="0" presId="urn:microsoft.com/office/officeart/2005/8/layout/radial1"/>
    <dgm:cxn modelId="{DC478840-A6EA-4DED-8E99-E676A9A23D27}" type="presParOf" srcId="{BC28E2BF-EA9D-45ED-BD26-D2A968D9FCC4}" destId="{1C2C3DBB-5335-48DF-AFDB-F3AA1E3A4544}" srcOrd="6" destOrd="0" presId="urn:microsoft.com/office/officeart/2005/8/layout/radial1"/>
  </dgm:cxnLst>
  <dgm:bg/>
  <dgm:whole/>
</dgm:dataModel>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170238" cy="481013"/>
          </a:xfrm>
          <a:prstGeom prst="rect">
            <a:avLst/>
          </a:prstGeom>
          <a:noFill/>
          <a:ln w="9525">
            <a:noFill/>
            <a:miter lim="800000"/>
            <a:headEnd/>
            <a:tailEnd/>
          </a:ln>
          <a:effectLst/>
        </p:spPr>
        <p:txBody>
          <a:bodyPr vert="horz" wrap="square" lIns="96323" tIns="48161" rIns="96323" bIns="48161" numCol="1" anchor="t" anchorCtr="0" compatLnSpc="1">
            <a:prstTxWarp prst="textNoShape">
              <a:avLst/>
            </a:prstTxWarp>
          </a:bodyPr>
          <a:lstStyle>
            <a:lvl1pPr defTabSz="473075" eaLnBrk="0" hangingPunct="0">
              <a:lnSpc>
                <a:spcPct val="67000"/>
              </a:lnSpc>
              <a:spcBef>
                <a:spcPct val="0"/>
              </a:spcBef>
              <a:buClr>
                <a:srgbClr val="000000"/>
              </a:buClr>
              <a:buSzPct val="100000"/>
              <a:buFont typeface="Times New Roman" pitchFamily="18" charset="0"/>
              <a:buNone/>
              <a:defRPr sz="1300">
                <a:solidFill>
                  <a:srgbClr val="000000"/>
                </a:solidFill>
                <a:latin typeface="Times New Roman" pitchFamily="18" charset="0"/>
              </a:defRPr>
            </a:lvl1pPr>
          </a:lstStyle>
          <a:p>
            <a:r>
              <a:rPr lang="en-US" dirty="0" smtClean="0"/>
              <a:t>L07 Physical (Environmental) Security</a:t>
            </a:r>
            <a:endParaRPr lang="en-US" dirty="0"/>
          </a:p>
        </p:txBody>
      </p:sp>
      <p:sp>
        <p:nvSpPr>
          <p:cNvPr id="50180" name="Rectangle 4"/>
          <p:cNvSpPr>
            <a:spLocks noGrp="1" noChangeArrowheads="1"/>
          </p:cNvSpPr>
          <p:nvPr>
            <p:ph type="ftr" sz="quarter" idx="2"/>
          </p:nvPr>
        </p:nvSpPr>
        <p:spPr bwMode="auto">
          <a:xfrm>
            <a:off x="0" y="9118600"/>
            <a:ext cx="3170238" cy="481013"/>
          </a:xfrm>
          <a:prstGeom prst="rect">
            <a:avLst/>
          </a:prstGeom>
          <a:noFill/>
          <a:ln w="9525">
            <a:noFill/>
            <a:miter lim="800000"/>
            <a:headEnd/>
            <a:tailEnd/>
          </a:ln>
          <a:effectLst/>
        </p:spPr>
        <p:txBody>
          <a:bodyPr vert="horz" wrap="square" lIns="96323" tIns="48161" rIns="96323" bIns="48161" numCol="1" anchor="b" anchorCtr="0" compatLnSpc="1">
            <a:prstTxWarp prst="textNoShape">
              <a:avLst/>
            </a:prstTxWarp>
          </a:bodyPr>
          <a:lstStyle>
            <a:lvl1pPr defTabSz="473075" eaLnBrk="0" hangingPunct="0">
              <a:lnSpc>
                <a:spcPct val="67000"/>
              </a:lnSpc>
              <a:spcBef>
                <a:spcPct val="0"/>
              </a:spcBef>
              <a:buClr>
                <a:srgbClr val="000000"/>
              </a:buClr>
              <a:buSzPct val="100000"/>
              <a:buFont typeface="Times New Roman" pitchFamily="18" charset="0"/>
              <a:buNone/>
              <a:defRPr sz="1300">
                <a:solidFill>
                  <a:srgbClr val="000000"/>
                </a:solidFill>
                <a:latin typeface="Times New Roman" pitchFamily="18" charset="0"/>
              </a:defRPr>
            </a:lvl1pPr>
          </a:lstStyle>
          <a:p>
            <a:r>
              <a:rPr lang="en-US" dirty="0" smtClean="0"/>
              <a:t>AnnMarie.Westgate@ryerson.ca</a:t>
            </a:r>
            <a:endParaRPr lang="en-US" dirty="0"/>
          </a:p>
        </p:txBody>
      </p:sp>
      <p:sp>
        <p:nvSpPr>
          <p:cNvPr id="6" name="Date Placeholder 5"/>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fld id="{C7C7AF06-E736-48B3-82AB-A8236FA0F708}" type="datetimeFigureOut">
              <a:rPr lang="en-US" smtClean="0"/>
              <a:pPr/>
              <a:t>2/16/2010</a:t>
            </a:fld>
            <a:endParaRPr lang="en-US"/>
          </a:p>
        </p:txBody>
      </p:sp>
      <p:sp>
        <p:nvSpPr>
          <p:cNvPr id="7" name="Slide Number Placeholder 6"/>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55F50464-591A-4DA7-9BDA-1284978B607D}"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7315200" cy="9601200"/>
          </a:xfrm>
          <a:prstGeom prst="roundRect">
            <a:avLst>
              <a:gd name="adj" fmla="val 23"/>
            </a:avLst>
          </a:prstGeom>
          <a:solidFill>
            <a:srgbClr val="FFFFFF"/>
          </a:solidFill>
          <a:ln w="9360">
            <a:noFill/>
            <a:miter lim="800000"/>
            <a:headEnd/>
            <a:tailEnd/>
          </a:ln>
          <a:effectLst/>
        </p:spPr>
        <p:txBody>
          <a:bodyPr wrap="none" anchor="ctr"/>
          <a:lstStyle/>
          <a:p>
            <a:endParaRPr lang="en-US"/>
          </a:p>
        </p:txBody>
      </p:sp>
      <p:sp>
        <p:nvSpPr>
          <p:cNvPr id="2050" name="AutoShape 2"/>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1" name="AutoShape 3"/>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2" name="AutoShape 4"/>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3" name="AutoShape 5"/>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4" name="AutoShape 6"/>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5" name="AutoShape 7"/>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6" name="Rectangle 8"/>
          <p:cNvSpPr>
            <a:spLocks noGrp="1" noRot="1" noChangeAspect="1" noChangeArrowheads="1"/>
          </p:cNvSpPr>
          <p:nvPr>
            <p:ph type="sldImg"/>
          </p:nvPr>
        </p:nvSpPr>
        <p:spPr bwMode="auto">
          <a:xfrm>
            <a:off x="-8524875" y="-5668963"/>
            <a:ext cx="17054513" cy="12790488"/>
          </a:xfrm>
          <a:prstGeom prst="rect">
            <a:avLst/>
          </a:prstGeom>
          <a:noFill/>
          <a:ln w="9525">
            <a:noFill/>
            <a:round/>
            <a:headEnd/>
            <a:tailEnd/>
          </a:ln>
          <a:effectLst/>
        </p:spPr>
      </p:sp>
      <p:sp>
        <p:nvSpPr>
          <p:cNvPr id="2057" name="Rectangle 9"/>
          <p:cNvSpPr>
            <a:spLocks noGrp="1" noChangeArrowheads="1"/>
          </p:cNvSpPr>
          <p:nvPr>
            <p:ph type="body"/>
          </p:nvPr>
        </p:nvSpPr>
        <p:spPr bwMode="auto">
          <a:xfrm>
            <a:off x="731838" y="4560888"/>
            <a:ext cx="5838825" cy="43180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smtClean="0"/>
          </a:p>
        </p:txBody>
      </p:sp>
    </p:spTree>
  </p:cSld>
  <p:clrMap bg1="lt1" tx1="dk1" bg2="lt2" tx2="dk2" accent1="accent1" accent2="accent2" accent3="accent3" accent4="accent4" accent5="accent5" accent6="accent6" hlink="hlink" folHlink="folHlink"/>
  <p:notesStyle>
    <a:lvl1pPr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7" name="Text Box 1"/>
          <p:cNvSpPr txBox="1">
            <a:spLocks noChangeArrowheads="1"/>
          </p:cNvSpPr>
          <p:nvPr/>
        </p:nvSpPr>
        <p:spPr bwMode="auto">
          <a:xfrm>
            <a:off x="1219200" y="730250"/>
            <a:ext cx="4876800" cy="36004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24578" name="Rectangle 2"/>
          <p:cNvSpPr txBox="1">
            <a:spLocks noGrp="1" noChangeArrowheads="1"/>
          </p:cNvSpPr>
          <p:nvPr>
            <p:ph type="body"/>
          </p:nvPr>
        </p:nvSpPr>
        <p:spPr bwMode="auto">
          <a:xfrm>
            <a:off x="731838" y="4560888"/>
            <a:ext cx="5840412" cy="4319587"/>
          </a:xfrm>
          <a:prstGeom prst="rect">
            <a:avLst/>
          </a:prstGeom>
          <a:noFill/>
          <a:ln>
            <a:round/>
            <a:headEnd/>
            <a:tailEnd/>
          </a:ln>
        </p:spPr>
        <p:txBody>
          <a:bodyPr wrap="none" lIns="96323" tIns="48161" rIns="96323" bIns="48161" anchor="ct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770" name="Rectangle 2"/>
          <p:cNvSpPr>
            <a:spLocks noGrp="1" noRot="1" noChangeAspect="1" noChangeArrowheads="1" noTextEdit="1"/>
          </p:cNvSpPr>
          <p:nvPr>
            <p:ph type="sldImg"/>
          </p:nvPr>
        </p:nvSpPr>
        <p:spPr/>
      </p:sp>
      <p:sp>
        <p:nvSpPr>
          <p:cNvPr id="544771" name="Rectangle 3"/>
          <p:cNvSpPr>
            <a:spLocks noGrp="1" noChangeArrowheads="1"/>
          </p:cNvSpPr>
          <p:nvPr>
            <p:ph type="body" idx="1"/>
          </p:nvPr>
        </p:nvSpPr>
        <p:spPr/>
        <p:txBody>
          <a:bodyPr/>
          <a:lstStyle/>
          <a:p>
            <a:r>
              <a:rPr lang="en-CA"/>
              <a:t>http://palimpsest.stanford.edu/waac/wn/wn17/wn17-2/wn17-206.html</a:t>
            </a: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9650" name="Rectangle 2"/>
          <p:cNvSpPr>
            <a:spLocks noGrp="1" noRot="1" noChangeAspect="1" noChangeArrowheads="1" noTextEdit="1"/>
          </p:cNvSpPr>
          <p:nvPr>
            <p:ph type="sldImg"/>
          </p:nvPr>
        </p:nvSpPr>
        <p:spPr/>
      </p:sp>
      <p:sp>
        <p:nvSpPr>
          <p:cNvPr id="539651" name="Rectangle 3"/>
          <p:cNvSpPr>
            <a:spLocks noGrp="1" noChangeArrowheads="1"/>
          </p:cNvSpPr>
          <p:nvPr>
            <p:ph type="body" idx="1"/>
          </p:nvPr>
        </p:nvSpPr>
        <p:spPr/>
        <p:txBody>
          <a:bodyPr/>
          <a:lstStyle/>
          <a:p>
            <a:r>
              <a:rPr lang="en-CA"/>
              <a:t>http://palimpsest.stanford.edu/waac/wn/wn17/wn17-2/wn17-206.html</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818" name="Rectangle 2"/>
          <p:cNvSpPr>
            <a:spLocks noGrp="1" noRot="1" noChangeAspect="1" noChangeArrowheads="1" noTextEdit="1"/>
          </p:cNvSpPr>
          <p:nvPr>
            <p:ph type="sldImg"/>
          </p:nvPr>
        </p:nvSpPr>
        <p:spPr/>
      </p:sp>
      <p:sp>
        <p:nvSpPr>
          <p:cNvPr id="546819" name="Rectangle 3"/>
          <p:cNvSpPr>
            <a:spLocks noGrp="1" noChangeArrowheads="1"/>
          </p:cNvSpPr>
          <p:nvPr>
            <p:ph type="body" idx="1"/>
          </p:nvPr>
        </p:nvSpPr>
        <p:spPr/>
        <p:txBody>
          <a:bodyPr/>
          <a:lstStyle/>
          <a:p>
            <a:r>
              <a:rPr lang="en-CA"/>
              <a:t>http://palimpsest.stanford.edu/waac/wn/wn17/wn17-2/wn17-206.html</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0D7B52EB-DAA9-40F4-A54B-65507504A190}" type="datetime1">
              <a:rPr lang="en-US" smtClean="0"/>
              <a:pPr/>
              <a:t>2/16/2010</a:t>
            </a:fld>
            <a:endParaRPr lang="en-US"/>
          </a:p>
        </p:txBody>
      </p:sp>
      <p:sp>
        <p:nvSpPr>
          <p:cNvPr id="5" name="Footer Placeholder 4"/>
          <p:cNvSpPr>
            <a:spLocks noGrp="1"/>
          </p:cNvSpPr>
          <p:nvPr>
            <p:ph type="ftr" sz="quarter" idx="11"/>
          </p:nvPr>
        </p:nvSpPr>
        <p:spPr/>
        <p:txBody>
          <a:bodyPr/>
          <a:lstStyle>
            <a:lvl1pPr>
              <a:defRPr sz="1100"/>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D461EBDD-AF86-4FF7-B5AD-F4E135F15ACC}"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68313" y="0"/>
            <a:ext cx="8712200" cy="126841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447800"/>
            <a:ext cx="8077200" cy="4525963"/>
          </a:xfrm>
        </p:spPr>
        <p:txBody>
          <a:bodyPr/>
          <a:lstStyle/>
          <a:p>
            <a:endParaRPr lang="en-US"/>
          </a:p>
        </p:txBody>
      </p:sp>
      <p:sp>
        <p:nvSpPr>
          <p:cNvPr id="4" name="Footer Placeholder 3"/>
          <p:cNvSpPr>
            <a:spLocks noGrp="1"/>
          </p:cNvSpPr>
          <p:nvPr>
            <p:ph type="ftr" sz="quarter" idx="10"/>
          </p:nvPr>
        </p:nvSpPr>
        <p:spPr>
          <a:xfrm>
            <a:off x="1042988" y="6237288"/>
            <a:ext cx="6049962" cy="423862"/>
          </a:xfrm>
        </p:spPr>
        <p:txBody>
          <a:bodyPr/>
          <a:lstStyle>
            <a:lvl1pPr>
              <a:defRPr/>
            </a:lvl1pPr>
          </a:lstStyle>
          <a:p>
            <a:r>
              <a:rPr lang="en-CA" dirty="0" smtClean="0"/>
              <a:t>  </a:t>
            </a:r>
            <a:endParaRPr lang="en-CA" dirty="0"/>
          </a:p>
          <a:p>
            <a:endParaRPr lang="en-US" dirty="0"/>
          </a:p>
        </p:txBody>
      </p:sp>
      <p:sp>
        <p:nvSpPr>
          <p:cNvPr id="5" name="Slide Number Placeholder 4"/>
          <p:cNvSpPr>
            <a:spLocks noGrp="1"/>
          </p:cNvSpPr>
          <p:nvPr>
            <p:ph type="sldNum" sz="quarter" idx="11"/>
          </p:nvPr>
        </p:nvSpPr>
        <p:spPr>
          <a:xfrm>
            <a:off x="7308850" y="6237288"/>
            <a:ext cx="457200" cy="476250"/>
          </a:xfrm>
        </p:spPr>
        <p:txBody>
          <a:bodyPr/>
          <a:lstStyle>
            <a:lvl1pPr>
              <a:defRPr/>
            </a:lvl1pPr>
          </a:lstStyle>
          <a:p>
            <a:fld id="{C3842863-015C-434C-A514-39A43B1A3BBA}"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68313" y="0"/>
            <a:ext cx="8712200" cy="12684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447800"/>
            <a:ext cx="39624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1447800"/>
            <a:ext cx="39624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1042988" y="6237288"/>
            <a:ext cx="6049962" cy="423862"/>
          </a:xfrm>
        </p:spPr>
        <p:txBody>
          <a:bodyPr/>
          <a:lstStyle>
            <a:lvl1pPr>
              <a:defRPr/>
            </a:lvl1pPr>
          </a:lstStyle>
          <a:p>
            <a:endParaRPr lang="en-CA" dirty="0"/>
          </a:p>
          <a:p>
            <a:endParaRPr lang="en-US" dirty="0"/>
          </a:p>
        </p:txBody>
      </p:sp>
      <p:sp>
        <p:nvSpPr>
          <p:cNvPr id="6" name="Slide Number Placeholder 5"/>
          <p:cNvSpPr>
            <a:spLocks noGrp="1"/>
          </p:cNvSpPr>
          <p:nvPr>
            <p:ph type="sldNum" sz="quarter" idx="11"/>
          </p:nvPr>
        </p:nvSpPr>
        <p:spPr>
          <a:xfrm>
            <a:off x="7308850" y="6237288"/>
            <a:ext cx="457200" cy="476250"/>
          </a:xfrm>
        </p:spPr>
        <p:txBody>
          <a:bodyPr/>
          <a:lstStyle>
            <a:lvl1pPr>
              <a:defRPr/>
            </a:lvl1pPr>
          </a:lstStyle>
          <a:p>
            <a:fld id="{06814964-5273-44AC-A359-09ED21E5B17B}"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68313" y="0"/>
            <a:ext cx="8712200" cy="12684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447800"/>
            <a:ext cx="39624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72000" y="1447800"/>
            <a:ext cx="39624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0" y="3786188"/>
            <a:ext cx="39624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0"/>
          </p:nvPr>
        </p:nvSpPr>
        <p:spPr>
          <a:xfrm>
            <a:off x="1042988" y="6237288"/>
            <a:ext cx="6049962" cy="423862"/>
          </a:xfrm>
        </p:spPr>
        <p:txBody>
          <a:bodyPr/>
          <a:lstStyle>
            <a:lvl1pPr>
              <a:defRPr/>
            </a:lvl1pPr>
          </a:lstStyle>
          <a:p>
            <a:endParaRPr lang="en-CA" dirty="0"/>
          </a:p>
          <a:p>
            <a:endParaRPr lang="en-US" dirty="0"/>
          </a:p>
        </p:txBody>
      </p:sp>
      <p:sp>
        <p:nvSpPr>
          <p:cNvPr id="7" name="Slide Number Placeholder 6"/>
          <p:cNvSpPr>
            <a:spLocks noGrp="1"/>
          </p:cNvSpPr>
          <p:nvPr>
            <p:ph type="sldNum" sz="quarter" idx="11"/>
          </p:nvPr>
        </p:nvSpPr>
        <p:spPr>
          <a:xfrm>
            <a:off x="7308850" y="6237288"/>
            <a:ext cx="457200" cy="476250"/>
          </a:xfrm>
        </p:spPr>
        <p:txBody>
          <a:bodyPr/>
          <a:lstStyle>
            <a:lvl1pPr>
              <a:defRPr/>
            </a:lvl1pPr>
          </a:lstStyle>
          <a:p>
            <a:fld id="{A63B6C0B-E972-434D-A14E-3A77495A9EB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D583F764-7B3B-4E13-BBDC-0D86DFD07E2A}" type="datetime1">
              <a:rPr lang="en-US" smtClean="0"/>
              <a:pPr/>
              <a:t>2/16/2010</a:t>
            </a:fld>
            <a:endParaRPr lang="en-US"/>
          </a:p>
        </p:txBody>
      </p:sp>
      <p:sp>
        <p:nvSpPr>
          <p:cNvPr id="6" name="Slide Number Placeholder 5"/>
          <p:cNvSpPr>
            <a:spLocks noGrp="1"/>
          </p:cNvSpPr>
          <p:nvPr>
            <p:ph type="sldNum" sz="quarter" idx="12"/>
          </p:nvPr>
        </p:nvSpPr>
        <p:spPr/>
        <p:txBody>
          <a:bodyPr/>
          <a:lstStyle>
            <a:lvl1pPr>
              <a:defRPr/>
            </a:lvl1pPr>
          </a:lstStyle>
          <a:p>
            <a:fld id="{107B1B84-1149-468F-8E3D-074FDC78B83C}"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lvl1pPr>
              <a:defRPr/>
            </a:lvl1pPr>
          </a:lstStyle>
          <a:p>
            <a:fld id="{EAD032ED-2F90-45EA-A193-0D1FFF3F054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40005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38700" y="1981200"/>
            <a:ext cx="40005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98241D54-DAE3-483B-892F-23C37354A024}" type="datetime1">
              <a:rPr lang="en-US" smtClean="0"/>
              <a:pPr/>
              <a:t>2/16/2010</a:t>
            </a:fld>
            <a:endParaRPr lang="en-US"/>
          </a:p>
        </p:txBody>
      </p:sp>
      <p:sp>
        <p:nvSpPr>
          <p:cNvPr id="6" name="Footer Placeholder 5"/>
          <p:cNvSpPr>
            <a:spLocks noGrp="1"/>
          </p:cNvSpPr>
          <p:nvPr>
            <p:ph type="ftr" sz="quarter" idx="11"/>
          </p:nvPr>
        </p:nvSpPr>
        <p:spPr/>
        <p:txBody>
          <a:bodyPr/>
          <a:lstStyle>
            <a:lvl1pPr>
              <a:defRPr sz="1100"/>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F3BB694F-286E-4A65-92D2-B13F06A71EF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FD946D9A-7E75-4261-A6DC-E88AF44EFD1E}" type="datetime1">
              <a:rPr lang="en-US" smtClean="0"/>
              <a:pPr/>
              <a:t>2/16/2010</a:t>
            </a:fld>
            <a:endParaRPr lang="en-US"/>
          </a:p>
        </p:txBody>
      </p:sp>
      <p:sp>
        <p:nvSpPr>
          <p:cNvPr id="8" name="Footer Placeholder 7"/>
          <p:cNvSpPr>
            <a:spLocks noGrp="1"/>
          </p:cNvSpPr>
          <p:nvPr>
            <p:ph type="ftr" sz="quarter" idx="11"/>
          </p:nvPr>
        </p:nvSpPr>
        <p:spPr/>
        <p:txBody>
          <a:bodyPr/>
          <a:lstStyle>
            <a:lvl1pPr>
              <a:defRPr sz="1100"/>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ECAC5EBC-B10D-4583-A969-0D1DC2F7F92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79BC5550-75D2-4EBD-B60F-5AC9A918C922}" type="datetime1">
              <a:rPr lang="en-US" smtClean="0"/>
              <a:pPr/>
              <a:t>2/16/2010</a:t>
            </a:fld>
            <a:endParaRPr lang="en-US"/>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8F1443A2-202C-40DA-938E-C7B2F59395D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BAFEF5BD-A7E8-4287-8F50-E3FECB0787E3}" type="datetime1">
              <a:rPr lang="en-US" smtClean="0"/>
              <a:pPr/>
              <a:t>2/16/2010</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936B8DE-68D0-44E3-AD9A-4ED90CA9C13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CAE27850-300C-4398-A95C-23DEA8FEDC0E}" type="datetime1">
              <a:rPr lang="en-US" smtClean="0"/>
              <a:pPr/>
              <a:t>2/16/2010</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CF84BF3-DD52-4E48-B825-25FC64E6B5BB}"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C6A06951-E797-4DC3-85BF-0C65BC8B1B43}" type="datetime1">
              <a:rPr lang="en-US" smtClean="0"/>
              <a:pPr/>
              <a:t>2/16/2010</a:t>
            </a:fld>
            <a:endParaRPr lang="en-US"/>
          </a:p>
        </p:txBody>
      </p:sp>
      <p:sp>
        <p:nvSpPr>
          <p:cNvPr id="6" name="Footer Placeholder 5"/>
          <p:cNvSpPr>
            <a:spLocks noGrp="1"/>
          </p:cNvSpPr>
          <p:nvPr>
            <p:ph type="ftr" sz="quarter" idx="11"/>
          </p:nvPr>
        </p:nvSpPr>
        <p:spPr/>
        <p:txBody>
          <a:bodyPr/>
          <a:lstStyle>
            <a:lvl1pPr>
              <a:defRPr sz="1100"/>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2CC0A10F-6734-4F89-B7E7-A32D29EDC66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32" name="Picture 8" descr="background2"/>
          <p:cNvPicPr>
            <a:picLocks noChangeAspect="1" noChangeArrowheads="1"/>
          </p:cNvPicPr>
          <p:nvPr userDrawn="1"/>
        </p:nvPicPr>
        <p:blipFill>
          <a:blip r:embed="rId14"/>
          <a:srcRect/>
          <a:stretch>
            <a:fillRect/>
          </a:stretch>
        </p:blipFill>
        <p:spPr bwMode="auto">
          <a:xfrm>
            <a:off x="0" y="0"/>
            <a:ext cx="9145588" cy="6859588"/>
          </a:xfrm>
          <a:prstGeom prst="rect">
            <a:avLst/>
          </a:prstGeom>
          <a:noFill/>
        </p:spPr>
      </p:pic>
      <p:sp>
        <p:nvSpPr>
          <p:cNvPr id="1026" name="Rectangle 2"/>
          <p:cNvSpPr>
            <a:spLocks noGrp="1" noChangeArrowheads="1"/>
          </p:cNvSpPr>
          <p:nvPr>
            <p:ph type="title"/>
          </p:nvPr>
        </p:nvSpPr>
        <p:spPr bwMode="auto">
          <a:xfrm>
            <a:off x="685800" y="609600"/>
            <a:ext cx="8153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8153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400800"/>
            <a:ext cx="19050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solidFill>
                  <a:schemeClr val="accent2"/>
                </a:solidFill>
              </a:defRPr>
            </a:lvl1pPr>
          </a:lstStyle>
          <a:p>
            <a:fld id="{088F9A02-D05A-4042-867E-59BA0BCAE2B4}" type="datetime1">
              <a:rPr lang="en-US" smtClean="0"/>
              <a:pPr/>
              <a:t>2/16/2010</a:t>
            </a:fld>
            <a:endParaRPr lang="en-US"/>
          </a:p>
        </p:txBody>
      </p:sp>
      <p:sp>
        <p:nvSpPr>
          <p:cNvPr id="1029" name="Rectangle 5"/>
          <p:cNvSpPr>
            <a:spLocks noGrp="1" noChangeArrowheads="1"/>
          </p:cNvSpPr>
          <p:nvPr>
            <p:ph type="ftr" sz="quarter" idx="3"/>
          </p:nvPr>
        </p:nvSpPr>
        <p:spPr bwMode="auto">
          <a:xfrm>
            <a:off x="2743200" y="6400800"/>
            <a:ext cx="41148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solidFill>
                  <a:schemeClr val="accent2"/>
                </a:solidFill>
              </a:defRPr>
            </a:lvl1pPr>
          </a:lstStyle>
          <a:p>
            <a:endParaRPr lang="en-US"/>
          </a:p>
        </p:txBody>
      </p:sp>
      <p:sp>
        <p:nvSpPr>
          <p:cNvPr id="1030" name="Rectangle 6"/>
          <p:cNvSpPr>
            <a:spLocks noGrp="1" noChangeArrowheads="1"/>
          </p:cNvSpPr>
          <p:nvPr>
            <p:ph type="sldNum" sz="quarter" idx="4"/>
          </p:nvPr>
        </p:nvSpPr>
        <p:spPr bwMode="auto">
          <a:xfrm>
            <a:off x="8534400" y="6400800"/>
            <a:ext cx="4572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solidFill>
                  <a:schemeClr val="accent2"/>
                </a:solidFill>
              </a:defRPr>
            </a:lvl1pPr>
          </a:lstStyle>
          <a:p>
            <a:fld id="{1E652683-1DA0-4231-9FA8-9F4A36E614D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Lst>
  <p:hf hdr="0" ftr="0" dt="0"/>
  <p:txStyles>
    <p:titleStyle>
      <a:lvl1pPr algn="ctr" rtl="0" fontAlgn="base">
        <a:spcBef>
          <a:spcPct val="0"/>
        </a:spcBef>
        <a:spcAft>
          <a:spcPct val="0"/>
        </a:spcAft>
        <a:defRPr sz="4400">
          <a:solidFill>
            <a:schemeClr val="accent2"/>
          </a:solidFill>
          <a:latin typeface="+mj-lt"/>
          <a:ea typeface="+mj-ea"/>
          <a:cs typeface="+mj-cs"/>
        </a:defRPr>
      </a:lvl1pPr>
      <a:lvl2pPr algn="ctr" rtl="0" fontAlgn="base">
        <a:spcBef>
          <a:spcPct val="0"/>
        </a:spcBef>
        <a:spcAft>
          <a:spcPct val="0"/>
        </a:spcAft>
        <a:defRPr sz="4400">
          <a:solidFill>
            <a:schemeClr val="accent2"/>
          </a:solidFill>
          <a:latin typeface="Arial" charset="0"/>
          <a:ea typeface="ＭＳ Ｐゴシック" pitchFamily="-16" charset="-128"/>
        </a:defRPr>
      </a:lvl2pPr>
      <a:lvl3pPr algn="ctr" rtl="0" fontAlgn="base">
        <a:spcBef>
          <a:spcPct val="0"/>
        </a:spcBef>
        <a:spcAft>
          <a:spcPct val="0"/>
        </a:spcAft>
        <a:defRPr sz="4400">
          <a:solidFill>
            <a:schemeClr val="accent2"/>
          </a:solidFill>
          <a:latin typeface="Arial" charset="0"/>
          <a:ea typeface="ＭＳ Ｐゴシック" pitchFamily="-16" charset="-128"/>
        </a:defRPr>
      </a:lvl3pPr>
      <a:lvl4pPr algn="ctr" rtl="0" fontAlgn="base">
        <a:spcBef>
          <a:spcPct val="0"/>
        </a:spcBef>
        <a:spcAft>
          <a:spcPct val="0"/>
        </a:spcAft>
        <a:defRPr sz="4400">
          <a:solidFill>
            <a:schemeClr val="accent2"/>
          </a:solidFill>
          <a:latin typeface="Arial" charset="0"/>
          <a:ea typeface="ＭＳ Ｐゴシック" pitchFamily="-16" charset="-128"/>
        </a:defRPr>
      </a:lvl4pPr>
      <a:lvl5pPr algn="ctr" rtl="0" fontAlgn="base">
        <a:spcBef>
          <a:spcPct val="0"/>
        </a:spcBef>
        <a:spcAft>
          <a:spcPct val="0"/>
        </a:spcAft>
        <a:defRPr sz="4400">
          <a:solidFill>
            <a:schemeClr val="accent2"/>
          </a:solidFill>
          <a:latin typeface="Arial" charset="0"/>
          <a:ea typeface="ＭＳ Ｐゴシック" pitchFamily="-16" charset="-128"/>
        </a:defRPr>
      </a:lvl5pPr>
      <a:lvl6pPr marL="457200" algn="ctr" rtl="0" fontAlgn="base">
        <a:spcBef>
          <a:spcPct val="0"/>
        </a:spcBef>
        <a:spcAft>
          <a:spcPct val="0"/>
        </a:spcAft>
        <a:defRPr sz="4400">
          <a:solidFill>
            <a:schemeClr val="accent2"/>
          </a:solidFill>
          <a:latin typeface="Arial" charset="0"/>
          <a:ea typeface="ＭＳ Ｐゴシック" pitchFamily="-16" charset="-128"/>
        </a:defRPr>
      </a:lvl6pPr>
      <a:lvl7pPr marL="914400" algn="ctr" rtl="0" fontAlgn="base">
        <a:spcBef>
          <a:spcPct val="0"/>
        </a:spcBef>
        <a:spcAft>
          <a:spcPct val="0"/>
        </a:spcAft>
        <a:defRPr sz="4400">
          <a:solidFill>
            <a:schemeClr val="accent2"/>
          </a:solidFill>
          <a:latin typeface="Arial" charset="0"/>
          <a:ea typeface="ＭＳ Ｐゴシック" pitchFamily="-16" charset="-128"/>
        </a:defRPr>
      </a:lvl7pPr>
      <a:lvl8pPr marL="1371600" algn="ctr" rtl="0" fontAlgn="base">
        <a:spcBef>
          <a:spcPct val="0"/>
        </a:spcBef>
        <a:spcAft>
          <a:spcPct val="0"/>
        </a:spcAft>
        <a:defRPr sz="4400">
          <a:solidFill>
            <a:schemeClr val="accent2"/>
          </a:solidFill>
          <a:latin typeface="Arial" charset="0"/>
          <a:ea typeface="ＭＳ Ｐゴシック" pitchFamily="-16" charset="-128"/>
        </a:defRPr>
      </a:lvl8pPr>
      <a:lvl9pPr marL="1828800" algn="ctr" rtl="0" fontAlgn="base">
        <a:spcBef>
          <a:spcPct val="0"/>
        </a:spcBef>
        <a:spcAft>
          <a:spcPct val="0"/>
        </a:spcAft>
        <a:defRPr sz="4400">
          <a:solidFill>
            <a:schemeClr val="accent2"/>
          </a:solidFill>
          <a:latin typeface="Arial" charset="0"/>
          <a:ea typeface="ＭＳ Ｐゴシック" pitchFamily="-16" charset="-128"/>
        </a:defRPr>
      </a:lvl9pPr>
    </p:titleStyle>
    <p:bodyStyle>
      <a:lvl1pPr marL="342900" indent="-342900" algn="l" rtl="0" fontAlgn="base">
        <a:spcBef>
          <a:spcPct val="20000"/>
        </a:spcBef>
        <a:spcAft>
          <a:spcPct val="0"/>
        </a:spcAft>
        <a:buChar char="•"/>
        <a:defRPr sz="3200">
          <a:solidFill>
            <a:schemeClr val="accent2"/>
          </a:solidFill>
          <a:latin typeface="+mn-lt"/>
          <a:ea typeface="+mn-ea"/>
          <a:cs typeface="+mn-cs"/>
        </a:defRPr>
      </a:lvl1pPr>
      <a:lvl2pPr marL="742950" indent="-285750" algn="l" rtl="0" fontAlgn="base">
        <a:spcBef>
          <a:spcPct val="20000"/>
        </a:spcBef>
        <a:spcAft>
          <a:spcPct val="0"/>
        </a:spcAft>
        <a:buChar char="–"/>
        <a:defRPr sz="2800">
          <a:solidFill>
            <a:schemeClr val="accent2"/>
          </a:solidFill>
          <a:latin typeface="+mn-lt"/>
          <a:ea typeface="+mn-ea"/>
        </a:defRPr>
      </a:lvl2pPr>
      <a:lvl3pPr marL="1143000" indent="-228600" algn="l" rtl="0" fontAlgn="base">
        <a:spcBef>
          <a:spcPct val="20000"/>
        </a:spcBef>
        <a:spcAft>
          <a:spcPct val="0"/>
        </a:spcAft>
        <a:buChar char="•"/>
        <a:defRPr sz="2400">
          <a:solidFill>
            <a:schemeClr val="accent2"/>
          </a:solidFill>
          <a:latin typeface="+mn-lt"/>
          <a:ea typeface="+mn-ea"/>
        </a:defRPr>
      </a:lvl3pPr>
      <a:lvl4pPr marL="1600200" indent="-228600" algn="l" rtl="0" fontAlgn="base">
        <a:spcBef>
          <a:spcPct val="20000"/>
        </a:spcBef>
        <a:spcAft>
          <a:spcPct val="0"/>
        </a:spcAft>
        <a:buChar char="–"/>
        <a:defRPr sz="2000">
          <a:solidFill>
            <a:schemeClr val="accent2"/>
          </a:solidFill>
          <a:latin typeface="+mn-lt"/>
          <a:ea typeface="+mn-ea"/>
        </a:defRPr>
      </a:lvl4pPr>
      <a:lvl5pPr marL="2057400" indent="-228600" algn="l" rtl="0" fontAlgn="base">
        <a:spcBef>
          <a:spcPct val="20000"/>
        </a:spcBef>
        <a:spcAft>
          <a:spcPct val="0"/>
        </a:spcAft>
        <a:buChar char="»"/>
        <a:defRPr sz="2000">
          <a:solidFill>
            <a:schemeClr val="accent2"/>
          </a:solidFill>
          <a:latin typeface="+mn-lt"/>
          <a:ea typeface="+mn-ea"/>
        </a:defRPr>
      </a:lvl5pPr>
      <a:lvl6pPr marL="2514600" indent="-228600" algn="l" rtl="0" fontAlgn="base">
        <a:spcBef>
          <a:spcPct val="20000"/>
        </a:spcBef>
        <a:spcAft>
          <a:spcPct val="0"/>
        </a:spcAft>
        <a:buChar char="»"/>
        <a:defRPr sz="2000">
          <a:solidFill>
            <a:schemeClr val="accent2"/>
          </a:solidFill>
          <a:latin typeface="+mn-lt"/>
          <a:ea typeface="+mn-ea"/>
        </a:defRPr>
      </a:lvl6pPr>
      <a:lvl7pPr marL="2971800" indent="-228600" algn="l" rtl="0" fontAlgn="base">
        <a:spcBef>
          <a:spcPct val="20000"/>
        </a:spcBef>
        <a:spcAft>
          <a:spcPct val="0"/>
        </a:spcAft>
        <a:buChar char="»"/>
        <a:defRPr sz="2000">
          <a:solidFill>
            <a:schemeClr val="accent2"/>
          </a:solidFill>
          <a:latin typeface="+mn-lt"/>
          <a:ea typeface="+mn-ea"/>
        </a:defRPr>
      </a:lvl7pPr>
      <a:lvl8pPr marL="3429000" indent="-228600" algn="l" rtl="0" fontAlgn="base">
        <a:spcBef>
          <a:spcPct val="20000"/>
        </a:spcBef>
        <a:spcAft>
          <a:spcPct val="0"/>
        </a:spcAft>
        <a:buChar char="»"/>
        <a:defRPr sz="2000">
          <a:solidFill>
            <a:schemeClr val="accent2"/>
          </a:solidFill>
          <a:latin typeface="+mn-lt"/>
          <a:ea typeface="+mn-ea"/>
        </a:defRPr>
      </a:lvl8pPr>
      <a:lvl9pPr marL="3886200" indent="-228600" algn="l" rtl="0" fontAlgn="base">
        <a:spcBef>
          <a:spcPct val="20000"/>
        </a:spcBef>
        <a:spcAft>
          <a:spcPct val="0"/>
        </a:spcAft>
        <a:buChar char="»"/>
        <a:defRPr sz="2000">
          <a:solidFill>
            <a:schemeClr val="accent2"/>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tbs-sct.gc.ca/pol/doc-eng.aspx?id=12322"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www.rcmp-grc.gc.ca/ts-st/pubs/phys-sec/index-eng.htm" TargetMode="External"/><Relationship Id="rId5" Type="http://schemas.openxmlformats.org/officeDocument/2006/relationships/hyperlink" Target="http://www.mgs.gov.on.ca/en/IAndIT/STEL02_047303.html" TargetMode="External"/><Relationship Id="rId4" Type="http://schemas.openxmlformats.org/officeDocument/2006/relationships/hyperlink" Target="http://www.tbs-sct.gc.ca/pol/doc-eng.aspx?id=12329"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4.xml"/><Relationship Id="rId1" Type="http://schemas.openxmlformats.org/officeDocument/2006/relationships/slideLayout" Target="../slideLayouts/slideLayout4.xml"/><Relationship Id="rId5" Type="http://schemas.openxmlformats.org/officeDocument/2006/relationships/image" Target="../media/image7.jpeg"/><Relationship Id="rId4" Type="http://schemas.openxmlformats.org/officeDocument/2006/relationships/hyperlink" Target="http://www.basshome.com/product_60943_detailed.htm"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palimpsest.stanford.edu/waac/wn/wn17/wn17-2/wn17-206.html" TargetMode="External"/><Relationship Id="rId2" Type="http://schemas.openxmlformats.org/officeDocument/2006/relationships/notesSlide" Target="../notesSlides/notesSlide46.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4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4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4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0.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1.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89" name="Rectangle 85"/>
          <p:cNvSpPr>
            <a:spLocks noGrp="1" noChangeArrowheads="1"/>
          </p:cNvSpPr>
          <p:nvPr>
            <p:ph type="title"/>
          </p:nvPr>
        </p:nvSpPr>
        <p:spPr/>
        <p:txBody>
          <a:bodyPr/>
          <a:lstStyle/>
          <a:p>
            <a:r>
              <a:rPr lang="en-CA" dirty="0" smtClean="0"/>
              <a:t>L06 </a:t>
            </a:r>
            <a:r>
              <a:rPr lang="en-CA" dirty="0"/>
              <a:t>Physical </a:t>
            </a:r>
            <a:r>
              <a:rPr lang="en-CA" dirty="0" smtClean="0"/>
              <a:t>(Environmental) Security</a:t>
            </a:r>
            <a:endParaRPr lang="en-CA" dirty="0"/>
          </a:p>
        </p:txBody>
      </p:sp>
      <p:sp>
        <p:nvSpPr>
          <p:cNvPr id="21590" name="Rectangle 86"/>
          <p:cNvSpPr>
            <a:spLocks noGrp="1" noChangeArrowheads="1"/>
          </p:cNvSpPr>
          <p:nvPr>
            <p:ph type="body" idx="1"/>
          </p:nvPr>
        </p:nvSpPr>
        <p:spPr/>
        <p:txBody>
          <a:bodyPr/>
          <a:lstStyle/>
          <a:p>
            <a:r>
              <a:rPr lang="en-CA" dirty="0" smtClean="0"/>
              <a:t>Sybex, Chapter 19</a:t>
            </a:r>
          </a:p>
          <a:p>
            <a:r>
              <a:rPr lang="en-CA" dirty="0" err="1" smtClean="0"/>
              <a:t>Shon</a:t>
            </a:r>
            <a:r>
              <a:rPr lang="en-CA" dirty="0" smtClean="0"/>
              <a:t> Harris All-in-one Chapter 6</a:t>
            </a:r>
            <a:endParaRPr lang="en-CA" dirty="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6034" name="Rectangle 2"/>
          <p:cNvSpPr>
            <a:spLocks noGrp="1" noChangeArrowheads="1"/>
          </p:cNvSpPr>
          <p:nvPr>
            <p:ph type="title"/>
          </p:nvPr>
        </p:nvSpPr>
        <p:spPr>
          <a:ln/>
        </p:spPr>
        <p:txBody>
          <a:bodyPr/>
          <a:lstStyle/>
          <a:p>
            <a:r>
              <a:rPr lang="en-CA"/>
              <a:t>Threats due to Electricity</a:t>
            </a:r>
          </a:p>
        </p:txBody>
      </p:sp>
      <p:sp>
        <p:nvSpPr>
          <p:cNvPr id="556035" name="Rectangle 3"/>
          <p:cNvSpPr>
            <a:spLocks noGrp="1" noChangeArrowheads="1"/>
          </p:cNvSpPr>
          <p:nvPr>
            <p:ph idx="1"/>
          </p:nvPr>
        </p:nvSpPr>
        <p:spPr/>
        <p:txBody>
          <a:bodyPr/>
          <a:lstStyle/>
          <a:p>
            <a:pPr>
              <a:lnSpc>
                <a:spcPct val="90000"/>
              </a:lnSpc>
            </a:pPr>
            <a:r>
              <a:rPr lang="en-CA" sz="2400"/>
              <a:t>Electrostatic Discharge (ESD)</a:t>
            </a:r>
          </a:p>
          <a:p>
            <a:pPr lvl="1">
              <a:lnSpc>
                <a:spcPct val="90000"/>
              </a:lnSpc>
            </a:pPr>
            <a:r>
              <a:rPr lang="en-CA" sz="2000"/>
              <a:t>Ideal humidity for computer environment is </a:t>
            </a:r>
            <a:r>
              <a:rPr lang="en-CA" sz="2000" b="1">
                <a:solidFill>
                  <a:srgbClr val="000099"/>
                </a:solidFill>
              </a:rPr>
              <a:t>40 – 60%</a:t>
            </a:r>
          </a:p>
          <a:p>
            <a:pPr lvl="1">
              <a:lnSpc>
                <a:spcPct val="90000"/>
              </a:lnSpc>
            </a:pPr>
            <a:r>
              <a:rPr lang="en-CA" sz="2000"/>
              <a:t>Higher humidity causes condensation, corrosion</a:t>
            </a:r>
          </a:p>
          <a:p>
            <a:pPr lvl="1">
              <a:lnSpc>
                <a:spcPct val="90000"/>
              </a:lnSpc>
            </a:pPr>
            <a:r>
              <a:rPr lang="en-CA" sz="2000"/>
              <a:t>Lower humidity causes static electricity</a:t>
            </a:r>
          </a:p>
          <a:p>
            <a:pPr>
              <a:lnSpc>
                <a:spcPct val="90000"/>
              </a:lnSpc>
            </a:pPr>
            <a:r>
              <a:rPr lang="en-CA" sz="2400"/>
              <a:t>Static electricity:</a:t>
            </a:r>
          </a:p>
          <a:p>
            <a:pPr lvl="1">
              <a:lnSpc>
                <a:spcPct val="90000"/>
              </a:lnSpc>
            </a:pPr>
            <a:r>
              <a:rPr lang="en-CA" sz="2000"/>
              <a:t>40V	destruction of circuits</a:t>
            </a:r>
          </a:p>
          <a:p>
            <a:pPr lvl="1">
              <a:lnSpc>
                <a:spcPct val="90000"/>
              </a:lnSpc>
            </a:pPr>
            <a:r>
              <a:rPr lang="en-CA" sz="2000"/>
              <a:t>1,000V	scramble monitor</a:t>
            </a:r>
          </a:p>
          <a:p>
            <a:pPr lvl="1">
              <a:lnSpc>
                <a:spcPct val="90000"/>
              </a:lnSpc>
            </a:pPr>
            <a:r>
              <a:rPr lang="en-CA" sz="2000"/>
              <a:t>1,400V	destroy data on a hard drive</a:t>
            </a:r>
          </a:p>
          <a:p>
            <a:pPr lvl="1">
              <a:lnSpc>
                <a:spcPct val="90000"/>
              </a:lnSpc>
            </a:pPr>
            <a:r>
              <a:rPr lang="en-CA" sz="2000"/>
              <a:t>2,000V	system shutdown</a:t>
            </a:r>
          </a:p>
          <a:p>
            <a:pPr lvl="1">
              <a:lnSpc>
                <a:spcPct val="90000"/>
              </a:lnSpc>
            </a:pPr>
            <a:r>
              <a:rPr lang="en-CA" sz="2000"/>
              <a:t>3,000V	minimum discharge that can be felt by humans</a:t>
            </a:r>
          </a:p>
        </p:txBody>
      </p:sp>
      <p:sp>
        <p:nvSpPr>
          <p:cNvPr id="6" name="Slide Number Placeholder 4"/>
          <p:cNvSpPr>
            <a:spLocks noGrp="1"/>
          </p:cNvSpPr>
          <p:nvPr>
            <p:ph type="sldNum" sz="quarter" idx="12"/>
          </p:nvPr>
        </p:nvSpPr>
        <p:spPr>
          <a:prstGeom prst="rect">
            <a:avLst/>
          </a:prstGeom>
        </p:spPr>
        <p:txBody>
          <a:bodyPr/>
          <a:lstStyle/>
          <a:p>
            <a:fld id="{B5BCBF5B-44A3-4775-9791-1D9DCD5AE5CC}" type="slidenum">
              <a:rPr lang="en-US"/>
              <a:pPr/>
              <a:t>10</a:t>
            </a:fld>
            <a:endParaRPr lang="en-US"/>
          </a:p>
        </p:txBody>
      </p:sp>
      <p:sp>
        <p:nvSpPr>
          <p:cNvPr id="5"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pic>
        <p:nvPicPr>
          <p:cNvPr id="556037" name="Picture 5" descr="danger_of_death"/>
          <p:cNvPicPr>
            <a:picLocks noChangeAspect="1" noChangeArrowheads="1"/>
          </p:cNvPicPr>
          <p:nvPr/>
        </p:nvPicPr>
        <p:blipFill>
          <a:blip r:embed="rId3"/>
          <a:srcRect/>
          <a:stretch>
            <a:fillRect/>
          </a:stretch>
        </p:blipFill>
        <p:spPr bwMode="auto">
          <a:xfrm>
            <a:off x="7956550" y="188913"/>
            <a:ext cx="1008063" cy="99695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9106" name="Rectangle 2"/>
          <p:cNvSpPr>
            <a:spLocks noGrp="1" noChangeArrowheads="1"/>
          </p:cNvSpPr>
          <p:nvPr>
            <p:ph type="title"/>
          </p:nvPr>
        </p:nvSpPr>
        <p:spPr>
          <a:ln/>
        </p:spPr>
        <p:txBody>
          <a:bodyPr/>
          <a:lstStyle/>
          <a:p>
            <a:r>
              <a:rPr lang="en-CA"/>
              <a:t>Threats due to Electricity</a:t>
            </a:r>
          </a:p>
        </p:txBody>
      </p:sp>
      <p:sp>
        <p:nvSpPr>
          <p:cNvPr id="559107" name="Rectangle 3"/>
          <p:cNvSpPr>
            <a:spLocks noGrp="1" noChangeArrowheads="1"/>
          </p:cNvSpPr>
          <p:nvPr>
            <p:ph idx="1"/>
          </p:nvPr>
        </p:nvSpPr>
        <p:spPr/>
        <p:txBody>
          <a:bodyPr/>
          <a:lstStyle/>
          <a:p>
            <a:pPr>
              <a:lnSpc>
                <a:spcPct val="80000"/>
              </a:lnSpc>
            </a:pPr>
            <a:r>
              <a:rPr lang="en-CA" sz="2400" dirty="0"/>
              <a:t>Electrical noise</a:t>
            </a:r>
          </a:p>
          <a:p>
            <a:pPr lvl="1">
              <a:lnSpc>
                <a:spcPct val="80000"/>
              </a:lnSpc>
            </a:pPr>
            <a:r>
              <a:rPr lang="en-CA" sz="2000" dirty="0"/>
              <a:t>Electromagnetic Interference (EMI)</a:t>
            </a:r>
          </a:p>
          <a:p>
            <a:pPr lvl="2">
              <a:lnSpc>
                <a:spcPct val="80000"/>
              </a:lnSpc>
            </a:pPr>
            <a:r>
              <a:rPr lang="en-CA" sz="1800" dirty="0"/>
              <a:t>Generated by different charges of three wires (hot, neutral, ground)</a:t>
            </a:r>
          </a:p>
          <a:p>
            <a:pPr lvl="2">
              <a:lnSpc>
                <a:spcPct val="80000"/>
              </a:lnSpc>
            </a:pPr>
            <a:r>
              <a:rPr lang="en-CA" sz="1800" dirty="0"/>
              <a:t>Common mode noise (hot / ground)</a:t>
            </a:r>
          </a:p>
          <a:p>
            <a:pPr lvl="2">
              <a:lnSpc>
                <a:spcPct val="80000"/>
              </a:lnSpc>
            </a:pPr>
            <a:r>
              <a:rPr lang="en-CA" sz="1800" dirty="0"/>
              <a:t>Traverse mode noise (hot / neutral)</a:t>
            </a:r>
          </a:p>
          <a:p>
            <a:pPr lvl="1">
              <a:lnSpc>
                <a:spcPct val="80000"/>
              </a:lnSpc>
            </a:pPr>
            <a:r>
              <a:rPr lang="en-CA" sz="2000" dirty="0"/>
              <a:t>Radio Frequency Interference (RFI)</a:t>
            </a:r>
          </a:p>
          <a:p>
            <a:pPr lvl="2">
              <a:lnSpc>
                <a:spcPct val="80000"/>
              </a:lnSpc>
            </a:pPr>
            <a:r>
              <a:rPr lang="en-CA" sz="1800" dirty="0"/>
              <a:t>Caused by electrical components, e.g. fluorescent lighting, electrical cables</a:t>
            </a:r>
          </a:p>
          <a:p>
            <a:pPr>
              <a:lnSpc>
                <a:spcPct val="80000"/>
              </a:lnSpc>
            </a:pPr>
            <a:r>
              <a:rPr lang="en-CA" sz="2400" dirty="0"/>
              <a:t>Electronic Warfare (EW) – Action involving the use of electromagnetic (EM) and directed energy to control the EM spectrum</a:t>
            </a:r>
          </a:p>
          <a:p>
            <a:pPr>
              <a:lnSpc>
                <a:spcPct val="80000"/>
              </a:lnSpc>
            </a:pPr>
            <a:r>
              <a:rPr lang="en-CA" sz="2400" dirty="0"/>
              <a:t>Lightening strikes</a:t>
            </a:r>
          </a:p>
          <a:p>
            <a:pPr>
              <a:lnSpc>
                <a:spcPct val="80000"/>
              </a:lnSpc>
            </a:pPr>
            <a:r>
              <a:rPr lang="en-CA" sz="2400" dirty="0" smtClean="0"/>
              <a:t>Magnetic fields</a:t>
            </a:r>
            <a:endParaRPr lang="en-CA" sz="2400" dirty="0"/>
          </a:p>
        </p:txBody>
      </p:sp>
      <p:sp>
        <p:nvSpPr>
          <p:cNvPr id="6" name="Slide Number Placeholder 4"/>
          <p:cNvSpPr>
            <a:spLocks noGrp="1"/>
          </p:cNvSpPr>
          <p:nvPr>
            <p:ph type="sldNum" sz="quarter" idx="12"/>
          </p:nvPr>
        </p:nvSpPr>
        <p:spPr>
          <a:prstGeom prst="rect">
            <a:avLst/>
          </a:prstGeom>
        </p:spPr>
        <p:txBody>
          <a:bodyPr/>
          <a:lstStyle/>
          <a:p>
            <a:fld id="{B72C9CBA-A750-4BC2-82B3-BFAEE4DFBDAA}" type="slidenum">
              <a:rPr lang="en-US"/>
              <a:pPr/>
              <a:t>11</a:t>
            </a:fld>
            <a:endParaRPr lang="en-US"/>
          </a:p>
        </p:txBody>
      </p:sp>
      <p:sp>
        <p:nvSpPr>
          <p:cNvPr id="5"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pic>
        <p:nvPicPr>
          <p:cNvPr id="559108" name="Picture 4" descr="danger_of_death"/>
          <p:cNvPicPr>
            <a:picLocks noChangeAspect="1" noChangeArrowheads="1"/>
          </p:cNvPicPr>
          <p:nvPr/>
        </p:nvPicPr>
        <p:blipFill>
          <a:blip r:embed="rId3"/>
          <a:srcRect/>
          <a:stretch>
            <a:fillRect/>
          </a:stretch>
        </p:blipFill>
        <p:spPr bwMode="auto">
          <a:xfrm>
            <a:off x="7956550" y="188913"/>
            <a:ext cx="1008063" cy="99695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30436" name="Group 4"/>
          <p:cNvGraphicFramePr>
            <a:graphicFrameLocks noGrp="1"/>
          </p:cNvGraphicFramePr>
          <p:nvPr>
            <p:ph sz="half" idx="2"/>
          </p:nvPr>
        </p:nvGraphicFramePr>
        <p:xfrm>
          <a:off x="2214546" y="1643048"/>
          <a:ext cx="6643734" cy="4429158"/>
        </p:xfrm>
        <a:graphic>
          <a:graphicData uri="http://schemas.openxmlformats.org/drawingml/2006/table">
            <a:tbl>
              <a:tblPr/>
              <a:tblGrid>
                <a:gridCol w="1800834"/>
                <a:gridCol w="2613213"/>
                <a:gridCol w="2229687"/>
              </a:tblGrid>
              <a:tr h="5969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800" b="0" i="0" u="none" strike="noStrike" cap="none" normalizeH="0" baseline="0" dirty="0" smtClean="0">
                          <a:ln>
                            <a:noFill/>
                          </a:ln>
                          <a:solidFill>
                            <a:schemeClr val="tx1"/>
                          </a:solidFill>
                          <a:effectLst/>
                          <a:latin typeface="Arial" charset="0"/>
                        </a:rPr>
                        <a:t>Blackout</a:t>
                      </a:r>
                    </a:p>
                  </a:txBody>
                  <a:tcPr marL="59888" marR="5988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800" b="0" i="0" u="none" strike="noStrike" cap="none" normalizeH="0" baseline="0" smtClean="0">
                          <a:ln>
                            <a:noFill/>
                          </a:ln>
                          <a:solidFill>
                            <a:schemeClr val="tx1"/>
                          </a:solidFill>
                          <a:effectLst/>
                          <a:latin typeface="Arial" charset="0"/>
                        </a:rPr>
                        <a:t>Complete loss of power</a:t>
                      </a:r>
                    </a:p>
                  </a:txBody>
                  <a:tcPr marL="59888" marR="598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CA" sz="1400" b="0" i="0" u="none" strike="noStrike" cap="none" normalizeH="0" baseline="0" smtClean="0">
                        <a:ln>
                          <a:noFill/>
                        </a:ln>
                        <a:solidFill>
                          <a:schemeClr val="tx1"/>
                        </a:solidFill>
                        <a:effectLst/>
                        <a:latin typeface="Arial" charset="0"/>
                      </a:endParaRPr>
                    </a:p>
                  </a:txBody>
                  <a:tcPr marL="59888" marR="5988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69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800" b="0" i="0" u="none" strike="noStrike" cap="none" normalizeH="0" baseline="0" smtClean="0">
                          <a:ln>
                            <a:noFill/>
                          </a:ln>
                          <a:solidFill>
                            <a:schemeClr val="tx1"/>
                          </a:solidFill>
                          <a:effectLst/>
                          <a:latin typeface="Arial" charset="0"/>
                        </a:rPr>
                        <a:t>Fault</a:t>
                      </a:r>
                    </a:p>
                  </a:txBody>
                  <a:tcPr marL="59888" marR="5988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800" b="0" i="0" u="none" strike="noStrike" cap="none" normalizeH="0" baseline="0" smtClean="0">
                          <a:ln>
                            <a:noFill/>
                          </a:ln>
                          <a:solidFill>
                            <a:schemeClr val="tx1"/>
                          </a:solidFill>
                          <a:effectLst/>
                          <a:latin typeface="Arial" charset="0"/>
                        </a:rPr>
                        <a:t>Temporary loss of power</a:t>
                      </a:r>
                    </a:p>
                  </a:txBody>
                  <a:tcPr marL="59888" marR="598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CA" sz="1400" b="0" i="0" u="none" strike="noStrike" cap="none" normalizeH="0" baseline="0" smtClean="0">
                        <a:ln>
                          <a:noFill/>
                        </a:ln>
                        <a:solidFill>
                          <a:schemeClr val="tx1"/>
                        </a:solidFill>
                        <a:effectLst/>
                        <a:latin typeface="Arial" charset="0"/>
                      </a:endParaRPr>
                    </a:p>
                  </a:txBody>
                  <a:tcPr marL="59888" marR="5988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69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800" b="0" i="0" u="none" strike="noStrike" cap="none" normalizeH="0" baseline="0" smtClean="0">
                          <a:ln>
                            <a:noFill/>
                          </a:ln>
                          <a:solidFill>
                            <a:schemeClr val="tx1"/>
                          </a:solidFill>
                          <a:effectLst/>
                          <a:latin typeface="Arial" charset="0"/>
                        </a:rPr>
                        <a:t>Brownout</a:t>
                      </a:r>
                    </a:p>
                  </a:txBody>
                  <a:tcPr marL="59888" marR="5988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800" b="0" i="0" u="none" strike="noStrike" cap="none" normalizeH="0" baseline="0" smtClean="0">
                          <a:ln>
                            <a:noFill/>
                          </a:ln>
                          <a:solidFill>
                            <a:schemeClr val="tx1"/>
                          </a:solidFill>
                          <a:effectLst/>
                          <a:latin typeface="Arial" charset="0"/>
                        </a:rPr>
                        <a:t>Prolonged low voltage</a:t>
                      </a:r>
                    </a:p>
                  </a:txBody>
                  <a:tcPr marL="59888" marR="598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CA" sz="1400" b="0" i="0" u="none" strike="noStrike" cap="none" normalizeH="0" baseline="0" smtClean="0">
                        <a:ln>
                          <a:noFill/>
                        </a:ln>
                        <a:solidFill>
                          <a:schemeClr val="tx1"/>
                        </a:solidFill>
                        <a:effectLst/>
                        <a:latin typeface="Arial" charset="0"/>
                      </a:endParaRPr>
                    </a:p>
                  </a:txBody>
                  <a:tcPr marL="59888" marR="5988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984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800" b="0" i="0" u="none" strike="noStrike" cap="none" normalizeH="0" baseline="0" smtClean="0">
                          <a:ln>
                            <a:noFill/>
                          </a:ln>
                          <a:solidFill>
                            <a:schemeClr val="tx1"/>
                          </a:solidFill>
                          <a:effectLst/>
                          <a:latin typeface="Arial" charset="0"/>
                        </a:rPr>
                        <a:t>Sag</a:t>
                      </a:r>
                    </a:p>
                  </a:txBody>
                  <a:tcPr marL="59888" marR="5988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800" b="0" i="0" u="none" strike="noStrike" cap="none" normalizeH="0" baseline="0" smtClean="0">
                          <a:ln>
                            <a:noFill/>
                          </a:ln>
                          <a:solidFill>
                            <a:schemeClr val="tx1"/>
                          </a:solidFill>
                          <a:effectLst/>
                          <a:latin typeface="Arial" charset="0"/>
                        </a:rPr>
                        <a:t>Momentary low voltage</a:t>
                      </a:r>
                    </a:p>
                  </a:txBody>
                  <a:tcPr marL="59888" marR="598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CA" sz="1400" b="0" i="0" u="none" strike="noStrike" cap="none" normalizeH="0" baseline="0" smtClean="0">
                        <a:ln>
                          <a:noFill/>
                        </a:ln>
                        <a:solidFill>
                          <a:schemeClr val="tx1"/>
                        </a:solidFill>
                        <a:effectLst/>
                        <a:latin typeface="Arial" charset="0"/>
                      </a:endParaRPr>
                    </a:p>
                  </a:txBody>
                  <a:tcPr marL="59888" marR="5988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4476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800" b="0" i="0" u="none" strike="noStrike" cap="none" normalizeH="0" baseline="0" smtClean="0">
                          <a:ln>
                            <a:noFill/>
                          </a:ln>
                          <a:solidFill>
                            <a:schemeClr val="tx1"/>
                          </a:solidFill>
                          <a:effectLst/>
                          <a:latin typeface="Arial" charset="0"/>
                        </a:rPr>
                        <a:t>Input surge</a:t>
                      </a:r>
                    </a:p>
                  </a:txBody>
                  <a:tcPr marL="59888" marR="5988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800" b="0" i="0" u="none" strike="noStrike" cap="none" normalizeH="0" baseline="0" smtClean="0">
                          <a:ln>
                            <a:noFill/>
                          </a:ln>
                          <a:solidFill>
                            <a:schemeClr val="tx1"/>
                          </a:solidFill>
                          <a:effectLst/>
                          <a:latin typeface="Arial" charset="0"/>
                        </a:rPr>
                        <a:t>Initial surge of power on start up</a:t>
                      </a:r>
                    </a:p>
                  </a:txBody>
                  <a:tcPr marL="59888" marR="598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CA" sz="1400" b="0" i="0" u="none" strike="noStrike" cap="none" normalizeH="0" baseline="0" smtClean="0">
                        <a:ln>
                          <a:noFill/>
                        </a:ln>
                        <a:solidFill>
                          <a:schemeClr val="tx1"/>
                        </a:solidFill>
                        <a:effectLst/>
                        <a:latin typeface="Arial" charset="0"/>
                      </a:endParaRPr>
                    </a:p>
                  </a:txBody>
                  <a:tcPr marL="59888" marR="5988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69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800" b="0" i="0" u="none" strike="noStrike" cap="none" normalizeH="0" baseline="0" smtClean="0">
                          <a:ln>
                            <a:noFill/>
                          </a:ln>
                          <a:solidFill>
                            <a:schemeClr val="tx1"/>
                          </a:solidFill>
                          <a:effectLst/>
                          <a:latin typeface="Arial" charset="0"/>
                        </a:rPr>
                        <a:t>Spike</a:t>
                      </a:r>
                    </a:p>
                  </a:txBody>
                  <a:tcPr marL="59888" marR="5988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800" b="0" i="0" u="none" strike="noStrike" cap="none" normalizeH="0" baseline="0" smtClean="0">
                          <a:ln>
                            <a:noFill/>
                          </a:ln>
                          <a:solidFill>
                            <a:schemeClr val="tx1"/>
                          </a:solidFill>
                          <a:effectLst/>
                          <a:latin typeface="Arial" charset="0"/>
                        </a:rPr>
                        <a:t>Momentary high voltage</a:t>
                      </a:r>
                    </a:p>
                  </a:txBody>
                  <a:tcPr marL="59888" marR="598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CA" sz="1400" b="0" i="0" u="none" strike="noStrike" cap="none" normalizeH="0" baseline="0" dirty="0" smtClean="0">
                        <a:ln>
                          <a:noFill/>
                        </a:ln>
                        <a:solidFill>
                          <a:schemeClr val="tx1"/>
                        </a:solidFill>
                        <a:effectLst/>
                        <a:latin typeface="Arial" charset="0"/>
                      </a:endParaRPr>
                    </a:p>
                  </a:txBody>
                  <a:tcPr marL="59888" marR="5988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69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800" b="0" i="0" u="none" strike="noStrike" cap="none" normalizeH="0" baseline="0" dirty="0" smtClean="0">
                          <a:ln>
                            <a:noFill/>
                          </a:ln>
                          <a:solidFill>
                            <a:schemeClr val="tx1"/>
                          </a:solidFill>
                          <a:effectLst/>
                          <a:latin typeface="Arial" charset="0"/>
                        </a:rPr>
                        <a:t>Surge</a:t>
                      </a:r>
                    </a:p>
                  </a:txBody>
                  <a:tcPr marL="59888" marR="5988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800" b="0" i="0" u="none" strike="noStrike" cap="none" normalizeH="0" baseline="0" dirty="0" smtClean="0">
                          <a:ln>
                            <a:noFill/>
                          </a:ln>
                          <a:solidFill>
                            <a:schemeClr val="tx1"/>
                          </a:solidFill>
                          <a:effectLst/>
                          <a:latin typeface="Arial" charset="0"/>
                        </a:rPr>
                        <a:t>Prolonged high voltage</a:t>
                      </a:r>
                    </a:p>
                  </a:txBody>
                  <a:tcPr marL="59888" marR="598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CA" sz="1400" b="0" i="0" u="none" strike="noStrike" cap="none" normalizeH="0" baseline="0" dirty="0" smtClean="0">
                        <a:ln>
                          <a:noFill/>
                        </a:ln>
                        <a:solidFill>
                          <a:schemeClr val="tx1"/>
                        </a:solidFill>
                        <a:effectLst/>
                        <a:latin typeface="Arial" charset="0"/>
                      </a:endParaRPr>
                    </a:p>
                  </a:txBody>
                  <a:tcPr marL="59888" marR="5988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30434" name="Rectangle 2"/>
          <p:cNvSpPr>
            <a:spLocks noGrp="1" noChangeArrowheads="1"/>
          </p:cNvSpPr>
          <p:nvPr>
            <p:ph type="title"/>
          </p:nvPr>
        </p:nvSpPr>
        <p:spPr>
          <a:ln/>
        </p:spPr>
        <p:txBody>
          <a:bodyPr/>
          <a:lstStyle/>
          <a:p>
            <a:r>
              <a:rPr lang="en-CA"/>
              <a:t>Power abnormalities</a:t>
            </a:r>
          </a:p>
        </p:txBody>
      </p:sp>
      <p:sp>
        <p:nvSpPr>
          <p:cNvPr id="530435" name="Rectangle 3"/>
          <p:cNvSpPr>
            <a:spLocks noGrp="1" noChangeArrowheads="1"/>
          </p:cNvSpPr>
          <p:nvPr>
            <p:ph type="body" sz="half" idx="1"/>
          </p:nvPr>
        </p:nvSpPr>
        <p:spPr/>
        <p:txBody>
          <a:bodyPr/>
          <a:lstStyle/>
          <a:p>
            <a:pPr marL="0" indent="0"/>
            <a:r>
              <a:rPr lang="en-CA" sz="2400"/>
              <a:t>Bob</a:t>
            </a:r>
          </a:p>
          <a:p>
            <a:pPr marL="0" indent="0"/>
            <a:r>
              <a:rPr lang="en-CA" sz="2400"/>
              <a:t>Frequently</a:t>
            </a:r>
          </a:p>
          <a:p>
            <a:pPr marL="0" indent="0"/>
            <a:r>
              <a:rPr lang="en-CA" sz="2400"/>
              <a:t>Buys</a:t>
            </a:r>
          </a:p>
          <a:p>
            <a:pPr marL="0" indent="0"/>
            <a:r>
              <a:rPr lang="en-CA" sz="2400"/>
              <a:t>Shoes</a:t>
            </a:r>
          </a:p>
          <a:p>
            <a:pPr marL="0" indent="0"/>
            <a:r>
              <a:rPr lang="en-CA" sz="2400"/>
              <a:t>In</a:t>
            </a:r>
          </a:p>
          <a:p>
            <a:pPr marL="0" indent="0"/>
            <a:r>
              <a:rPr lang="en-CA" sz="2400"/>
              <a:t>Shoe</a:t>
            </a:r>
          </a:p>
          <a:p>
            <a:pPr marL="0" indent="0"/>
            <a:r>
              <a:rPr lang="en-CA" sz="2400"/>
              <a:t>Stores </a:t>
            </a:r>
          </a:p>
        </p:txBody>
      </p:sp>
      <p:sp>
        <p:nvSpPr>
          <p:cNvPr id="51" name="Footer Placeholder 4"/>
          <p:cNvSpPr>
            <a:spLocks noGrp="1"/>
          </p:cNvSpPr>
          <p:nvPr>
            <p:ph type="ftr" sz="quarter" idx="10"/>
          </p:nvPr>
        </p:nvSpPr>
        <p:spPr/>
        <p:txBody>
          <a:bodyPr/>
          <a:lstStyle/>
          <a:p>
            <a:endParaRPr lang="en-CA" dirty="0"/>
          </a:p>
          <a:p>
            <a:endParaRPr lang="en-US" dirty="0"/>
          </a:p>
        </p:txBody>
      </p:sp>
      <p:sp>
        <p:nvSpPr>
          <p:cNvPr id="52" name="Slide Number Placeholder 5"/>
          <p:cNvSpPr>
            <a:spLocks noGrp="1"/>
          </p:cNvSpPr>
          <p:nvPr>
            <p:ph type="sldNum" sz="quarter" idx="11"/>
          </p:nvPr>
        </p:nvSpPr>
        <p:spPr/>
        <p:txBody>
          <a:bodyPr/>
          <a:lstStyle/>
          <a:p>
            <a:fld id="{4347B433-D80B-4864-9F80-DD770373816C}" type="slidenum">
              <a:rPr lang="en-US"/>
              <a:pPr/>
              <a:t>12</a:t>
            </a:fld>
            <a:endParaRPr lang="en-US"/>
          </a:p>
        </p:txBody>
      </p:sp>
      <p:sp>
        <p:nvSpPr>
          <p:cNvPr id="530470" name="Line 38"/>
          <p:cNvSpPr>
            <a:spLocks noChangeShapeType="1"/>
          </p:cNvSpPr>
          <p:nvPr/>
        </p:nvSpPr>
        <p:spPr bwMode="auto">
          <a:xfrm>
            <a:off x="6802438" y="1844675"/>
            <a:ext cx="1225550" cy="0"/>
          </a:xfrm>
          <a:prstGeom prst="line">
            <a:avLst/>
          </a:prstGeom>
          <a:noFill/>
          <a:ln w="9525" cap="rnd">
            <a:solidFill>
              <a:schemeClr val="tx1"/>
            </a:solidFill>
            <a:prstDash val="sysDot"/>
            <a:round/>
            <a:headEnd type="triangle" w="sm" len="sm"/>
            <a:tailEnd type="triangle" w="sm" len="sm"/>
          </a:ln>
          <a:effectLst/>
        </p:spPr>
        <p:txBody>
          <a:bodyPr/>
          <a:lstStyle/>
          <a:p>
            <a:endParaRPr lang="en-US"/>
          </a:p>
        </p:txBody>
      </p:sp>
      <p:sp>
        <p:nvSpPr>
          <p:cNvPr id="530471" name="Line 39"/>
          <p:cNvSpPr>
            <a:spLocks noChangeShapeType="1"/>
          </p:cNvSpPr>
          <p:nvPr/>
        </p:nvSpPr>
        <p:spPr bwMode="auto">
          <a:xfrm>
            <a:off x="6732588" y="2420938"/>
            <a:ext cx="1366837" cy="0"/>
          </a:xfrm>
          <a:prstGeom prst="line">
            <a:avLst/>
          </a:prstGeom>
          <a:noFill/>
          <a:ln w="9525" cap="rnd">
            <a:solidFill>
              <a:schemeClr val="tx1"/>
            </a:solidFill>
            <a:prstDash val="sysDot"/>
            <a:round/>
            <a:headEnd type="triangle" w="sm" len="sm"/>
            <a:tailEnd type="triangle" w="sm" len="sm"/>
          </a:ln>
          <a:effectLst/>
        </p:spPr>
        <p:txBody>
          <a:bodyPr/>
          <a:lstStyle/>
          <a:p>
            <a:endParaRPr lang="en-US"/>
          </a:p>
        </p:txBody>
      </p:sp>
      <p:sp>
        <p:nvSpPr>
          <p:cNvPr id="530476" name="Line 44"/>
          <p:cNvSpPr>
            <a:spLocks noChangeShapeType="1"/>
          </p:cNvSpPr>
          <p:nvPr/>
        </p:nvSpPr>
        <p:spPr bwMode="auto">
          <a:xfrm>
            <a:off x="6918351" y="5857892"/>
            <a:ext cx="1366837" cy="0"/>
          </a:xfrm>
          <a:prstGeom prst="line">
            <a:avLst/>
          </a:prstGeom>
          <a:noFill/>
          <a:ln w="9525" cap="rnd">
            <a:solidFill>
              <a:schemeClr val="tx1"/>
            </a:solidFill>
            <a:prstDash val="sysDot"/>
            <a:round/>
            <a:headEnd type="triangle" w="sm" len="sm"/>
            <a:tailEnd type="triangle" w="sm" len="sm"/>
          </a:ln>
          <a:effectLst/>
        </p:spPr>
        <p:txBody>
          <a:bodyPr/>
          <a:lstStyle/>
          <a:p>
            <a:endParaRPr lang="en-US"/>
          </a:p>
        </p:txBody>
      </p:sp>
      <p:sp>
        <p:nvSpPr>
          <p:cNvPr id="530477" name="Line 45"/>
          <p:cNvSpPr>
            <a:spLocks noChangeShapeType="1"/>
          </p:cNvSpPr>
          <p:nvPr/>
        </p:nvSpPr>
        <p:spPr bwMode="auto">
          <a:xfrm>
            <a:off x="6732588" y="2420938"/>
            <a:ext cx="1368425" cy="0"/>
          </a:xfrm>
          <a:prstGeom prst="line">
            <a:avLst/>
          </a:prstGeom>
          <a:noFill/>
          <a:ln w="38100">
            <a:solidFill>
              <a:srgbClr val="FF0000"/>
            </a:solidFill>
            <a:prstDash val="lgDash"/>
            <a:round/>
            <a:headEnd/>
            <a:tailEnd/>
          </a:ln>
          <a:effectLst/>
        </p:spPr>
        <p:txBody>
          <a:bodyPr/>
          <a:lstStyle/>
          <a:p>
            <a:endParaRPr lang="en-US"/>
          </a:p>
        </p:txBody>
      </p:sp>
      <p:grpSp>
        <p:nvGrpSpPr>
          <p:cNvPr id="23" name="Group 22"/>
          <p:cNvGrpSpPr/>
          <p:nvPr/>
        </p:nvGrpSpPr>
        <p:grpSpPr>
          <a:xfrm>
            <a:off x="6918351" y="3000372"/>
            <a:ext cx="1368425" cy="215900"/>
            <a:chOff x="6732588" y="3068638"/>
            <a:chExt cx="1368425" cy="215900"/>
          </a:xfrm>
        </p:grpSpPr>
        <p:sp>
          <p:nvSpPr>
            <p:cNvPr id="530472" name="Line 40"/>
            <p:cNvSpPr>
              <a:spLocks noChangeShapeType="1"/>
            </p:cNvSpPr>
            <p:nvPr/>
          </p:nvSpPr>
          <p:spPr bwMode="auto">
            <a:xfrm>
              <a:off x="6732588" y="3068638"/>
              <a:ext cx="1366837" cy="0"/>
            </a:xfrm>
            <a:prstGeom prst="line">
              <a:avLst/>
            </a:prstGeom>
            <a:noFill/>
            <a:ln w="9525" cap="rnd">
              <a:solidFill>
                <a:schemeClr val="tx1"/>
              </a:solidFill>
              <a:prstDash val="sysDot"/>
              <a:round/>
              <a:headEnd type="triangle" w="sm" len="sm"/>
              <a:tailEnd type="triangle" w="sm" len="sm"/>
            </a:ln>
            <a:effectLst/>
          </p:spPr>
          <p:txBody>
            <a:bodyPr/>
            <a:lstStyle/>
            <a:p>
              <a:endParaRPr lang="en-US"/>
            </a:p>
          </p:txBody>
        </p:sp>
        <p:sp>
          <p:nvSpPr>
            <p:cNvPr id="530478" name="Line 46"/>
            <p:cNvSpPr>
              <a:spLocks noChangeShapeType="1"/>
            </p:cNvSpPr>
            <p:nvPr/>
          </p:nvSpPr>
          <p:spPr bwMode="auto">
            <a:xfrm>
              <a:off x="6732588" y="3284538"/>
              <a:ext cx="1368425" cy="0"/>
            </a:xfrm>
            <a:prstGeom prst="line">
              <a:avLst/>
            </a:prstGeom>
            <a:noFill/>
            <a:ln w="38100">
              <a:solidFill>
                <a:srgbClr val="FF0000"/>
              </a:solidFill>
              <a:round/>
              <a:headEnd/>
              <a:tailEnd/>
            </a:ln>
            <a:effectLst/>
          </p:spPr>
          <p:txBody>
            <a:bodyPr/>
            <a:lstStyle/>
            <a:p>
              <a:endParaRPr lang="en-US"/>
            </a:p>
          </p:txBody>
        </p:sp>
      </p:grpSp>
      <p:grpSp>
        <p:nvGrpSpPr>
          <p:cNvPr id="21" name="Group 20"/>
          <p:cNvGrpSpPr/>
          <p:nvPr/>
        </p:nvGrpSpPr>
        <p:grpSpPr>
          <a:xfrm>
            <a:off x="6929454" y="4233871"/>
            <a:ext cx="1366837" cy="338137"/>
            <a:chOff x="6732588" y="4005263"/>
            <a:chExt cx="1366837" cy="338137"/>
          </a:xfrm>
        </p:grpSpPr>
        <p:sp>
          <p:nvSpPr>
            <p:cNvPr id="530474" name="Line 42"/>
            <p:cNvSpPr>
              <a:spLocks noChangeShapeType="1"/>
            </p:cNvSpPr>
            <p:nvPr/>
          </p:nvSpPr>
          <p:spPr bwMode="auto">
            <a:xfrm>
              <a:off x="6732588" y="4330700"/>
              <a:ext cx="1366837" cy="0"/>
            </a:xfrm>
            <a:prstGeom prst="line">
              <a:avLst/>
            </a:prstGeom>
            <a:noFill/>
            <a:ln w="9525" cap="rnd">
              <a:solidFill>
                <a:schemeClr val="tx1"/>
              </a:solidFill>
              <a:prstDash val="sysDot"/>
              <a:round/>
              <a:headEnd type="triangle" w="sm" len="sm"/>
              <a:tailEnd type="triangle" w="sm" len="sm"/>
            </a:ln>
            <a:effectLst/>
          </p:spPr>
          <p:txBody>
            <a:bodyPr/>
            <a:lstStyle/>
            <a:p>
              <a:endParaRPr lang="en-US"/>
            </a:p>
          </p:txBody>
        </p:sp>
        <p:sp>
          <p:nvSpPr>
            <p:cNvPr id="530480" name="Freeform 48"/>
            <p:cNvSpPr>
              <a:spLocks/>
            </p:cNvSpPr>
            <p:nvPr/>
          </p:nvSpPr>
          <p:spPr bwMode="auto">
            <a:xfrm>
              <a:off x="6732588" y="4005263"/>
              <a:ext cx="1223962" cy="338137"/>
            </a:xfrm>
            <a:custGeom>
              <a:avLst/>
              <a:gdLst/>
              <a:ahLst/>
              <a:cxnLst>
                <a:cxn ang="0">
                  <a:pos x="0" y="23"/>
                </a:cxn>
                <a:cxn ang="0">
                  <a:pos x="91" y="23"/>
                </a:cxn>
                <a:cxn ang="0">
                  <a:pos x="136" y="159"/>
                </a:cxn>
                <a:cxn ang="0">
                  <a:pos x="227" y="205"/>
                </a:cxn>
                <a:cxn ang="0">
                  <a:pos x="771" y="205"/>
                </a:cxn>
              </a:cxnLst>
              <a:rect l="0" t="0" r="r" b="b"/>
              <a:pathLst>
                <a:path w="771" h="213">
                  <a:moveTo>
                    <a:pt x="0" y="23"/>
                  </a:moveTo>
                  <a:cubicBezTo>
                    <a:pt x="34" y="11"/>
                    <a:pt x="68" y="0"/>
                    <a:pt x="91" y="23"/>
                  </a:cubicBezTo>
                  <a:cubicBezTo>
                    <a:pt x="114" y="46"/>
                    <a:pt x="113" y="129"/>
                    <a:pt x="136" y="159"/>
                  </a:cubicBezTo>
                  <a:cubicBezTo>
                    <a:pt x="159" y="189"/>
                    <a:pt x="121" y="197"/>
                    <a:pt x="227" y="205"/>
                  </a:cubicBezTo>
                  <a:cubicBezTo>
                    <a:pt x="333" y="213"/>
                    <a:pt x="680" y="205"/>
                    <a:pt x="771" y="205"/>
                  </a:cubicBezTo>
                </a:path>
              </a:pathLst>
            </a:custGeom>
            <a:noFill/>
            <a:ln w="38100">
              <a:solidFill>
                <a:srgbClr val="FF0000"/>
              </a:solidFill>
              <a:round/>
              <a:headEnd/>
              <a:tailEnd/>
            </a:ln>
            <a:effectLst/>
          </p:spPr>
          <p:txBody>
            <a:bodyPr/>
            <a:lstStyle/>
            <a:p>
              <a:endParaRPr lang="en-US"/>
            </a:p>
          </p:txBody>
        </p:sp>
      </p:grpSp>
      <p:grpSp>
        <p:nvGrpSpPr>
          <p:cNvPr id="20" name="Group 19"/>
          <p:cNvGrpSpPr/>
          <p:nvPr/>
        </p:nvGrpSpPr>
        <p:grpSpPr>
          <a:xfrm>
            <a:off x="6919939" y="4927612"/>
            <a:ext cx="1366837" cy="287338"/>
            <a:chOff x="6732588" y="4724400"/>
            <a:chExt cx="1366837" cy="287338"/>
          </a:xfrm>
        </p:grpSpPr>
        <p:sp>
          <p:nvSpPr>
            <p:cNvPr id="530475" name="Line 43"/>
            <p:cNvSpPr>
              <a:spLocks noChangeShapeType="1"/>
            </p:cNvSpPr>
            <p:nvPr/>
          </p:nvSpPr>
          <p:spPr bwMode="auto">
            <a:xfrm>
              <a:off x="6732588" y="5011738"/>
              <a:ext cx="1366837" cy="0"/>
            </a:xfrm>
            <a:prstGeom prst="line">
              <a:avLst/>
            </a:prstGeom>
            <a:noFill/>
            <a:ln w="9525" cap="rnd">
              <a:solidFill>
                <a:schemeClr val="tx1"/>
              </a:solidFill>
              <a:prstDash val="sysDot"/>
              <a:round/>
              <a:headEnd type="triangle" w="sm" len="sm"/>
              <a:tailEnd type="triangle" w="sm" len="sm"/>
            </a:ln>
            <a:effectLst/>
          </p:spPr>
          <p:txBody>
            <a:bodyPr/>
            <a:lstStyle/>
            <a:p>
              <a:endParaRPr lang="en-US"/>
            </a:p>
          </p:txBody>
        </p:sp>
        <p:sp>
          <p:nvSpPr>
            <p:cNvPr id="530481" name="Freeform 49"/>
            <p:cNvSpPr>
              <a:spLocks/>
            </p:cNvSpPr>
            <p:nvPr/>
          </p:nvSpPr>
          <p:spPr bwMode="auto">
            <a:xfrm>
              <a:off x="6732588" y="4724400"/>
              <a:ext cx="1295400" cy="287338"/>
            </a:xfrm>
            <a:custGeom>
              <a:avLst/>
              <a:gdLst/>
              <a:ahLst/>
              <a:cxnLst>
                <a:cxn ang="0">
                  <a:pos x="0" y="181"/>
                </a:cxn>
                <a:cxn ang="0">
                  <a:pos x="272" y="181"/>
                </a:cxn>
                <a:cxn ang="0">
                  <a:pos x="317" y="0"/>
                </a:cxn>
                <a:cxn ang="0">
                  <a:pos x="363" y="181"/>
                </a:cxn>
                <a:cxn ang="0">
                  <a:pos x="816" y="181"/>
                </a:cxn>
              </a:cxnLst>
              <a:rect l="0" t="0" r="r" b="b"/>
              <a:pathLst>
                <a:path w="816" h="181">
                  <a:moveTo>
                    <a:pt x="0" y="181"/>
                  </a:moveTo>
                  <a:lnTo>
                    <a:pt x="272" y="181"/>
                  </a:lnTo>
                  <a:lnTo>
                    <a:pt x="317" y="0"/>
                  </a:lnTo>
                  <a:lnTo>
                    <a:pt x="363" y="181"/>
                  </a:lnTo>
                  <a:lnTo>
                    <a:pt x="816" y="181"/>
                  </a:lnTo>
                </a:path>
              </a:pathLst>
            </a:custGeom>
            <a:noFill/>
            <a:ln w="38100">
              <a:solidFill>
                <a:srgbClr val="FF0000"/>
              </a:solidFill>
              <a:round/>
              <a:headEnd/>
              <a:tailEnd/>
            </a:ln>
            <a:effectLst/>
          </p:spPr>
          <p:txBody>
            <a:bodyPr/>
            <a:lstStyle/>
            <a:p>
              <a:endParaRPr lang="en-US"/>
            </a:p>
          </p:txBody>
        </p:sp>
      </p:grpSp>
      <p:sp>
        <p:nvSpPr>
          <p:cNvPr id="530483" name="Line 51"/>
          <p:cNvSpPr>
            <a:spLocks noChangeShapeType="1"/>
          </p:cNvSpPr>
          <p:nvPr/>
        </p:nvSpPr>
        <p:spPr bwMode="auto">
          <a:xfrm>
            <a:off x="6918351" y="5568967"/>
            <a:ext cx="1368425" cy="0"/>
          </a:xfrm>
          <a:prstGeom prst="line">
            <a:avLst/>
          </a:prstGeom>
          <a:noFill/>
          <a:ln w="38100">
            <a:solidFill>
              <a:srgbClr val="FF0000"/>
            </a:solidFill>
            <a:round/>
            <a:headEnd/>
            <a:tailEnd/>
          </a:ln>
          <a:effectLst/>
        </p:spPr>
        <p:txBody>
          <a:bodyPr/>
          <a:lstStyle/>
          <a:p>
            <a:endParaRPr lang="en-US"/>
          </a:p>
        </p:txBody>
      </p:sp>
      <p:grpSp>
        <p:nvGrpSpPr>
          <p:cNvPr id="22" name="Group 21"/>
          <p:cNvGrpSpPr/>
          <p:nvPr/>
        </p:nvGrpSpPr>
        <p:grpSpPr>
          <a:xfrm>
            <a:off x="6919938" y="3641728"/>
            <a:ext cx="1366838" cy="287338"/>
            <a:chOff x="6919938" y="3641728"/>
            <a:chExt cx="1366838" cy="287338"/>
          </a:xfrm>
        </p:grpSpPr>
        <p:sp>
          <p:nvSpPr>
            <p:cNvPr id="530473" name="Line 41"/>
            <p:cNvSpPr>
              <a:spLocks noChangeShapeType="1"/>
            </p:cNvSpPr>
            <p:nvPr/>
          </p:nvSpPr>
          <p:spPr bwMode="auto">
            <a:xfrm>
              <a:off x="6919939" y="3643314"/>
              <a:ext cx="1366837" cy="0"/>
            </a:xfrm>
            <a:prstGeom prst="line">
              <a:avLst/>
            </a:prstGeom>
            <a:noFill/>
            <a:ln w="9525" cap="rnd">
              <a:solidFill>
                <a:schemeClr val="tx1"/>
              </a:solidFill>
              <a:prstDash val="sysDot"/>
              <a:round/>
              <a:headEnd type="triangle" w="sm" len="sm"/>
              <a:tailEnd type="triangle" w="sm" len="sm"/>
            </a:ln>
            <a:effectLst/>
          </p:spPr>
          <p:txBody>
            <a:bodyPr/>
            <a:lstStyle/>
            <a:p>
              <a:endParaRPr lang="en-US"/>
            </a:p>
          </p:txBody>
        </p:sp>
        <p:sp>
          <p:nvSpPr>
            <p:cNvPr id="530484" name="Freeform 52"/>
            <p:cNvSpPr>
              <a:spLocks/>
            </p:cNvSpPr>
            <p:nvPr/>
          </p:nvSpPr>
          <p:spPr bwMode="auto">
            <a:xfrm rot="10800000">
              <a:off x="6919938" y="3641728"/>
              <a:ext cx="1295400" cy="287338"/>
            </a:xfrm>
            <a:custGeom>
              <a:avLst/>
              <a:gdLst/>
              <a:ahLst/>
              <a:cxnLst>
                <a:cxn ang="0">
                  <a:pos x="0" y="181"/>
                </a:cxn>
                <a:cxn ang="0">
                  <a:pos x="272" y="181"/>
                </a:cxn>
                <a:cxn ang="0">
                  <a:pos x="317" y="0"/>
                </a:cxn>
                <a:cxn ang="0">
                  <a:pos x="363" y="181"/>
                </a:cxn>
                <a:cxn ang="0">
                  <a:pos x="816" y="181"/>
                </a:cxn>
              </a:cxnLst>
              <a:rect l="0" t="0" r="r" b="b"/>
              <a:pathLst>
                <a:path w="816" h="181">
                  <a:moveTo>
                    <a:pt x="0" y="181"/>
                  </a:moveTo>
                  <a:lnTo>
                    <a:pt x="272" y="181"/>
                  </a:lnTo>
                  <a:lnTo>
                    <a:pt x="317" y="0"/>
                  </a:lnTo>
                  <a:lnTo>
                    <a:pt x="363" y="181"/>
                  </a:lnTo>
                  <a:lnTo>
                    <a:pt x="816" y="181"/>
                  </a:lnTo>
                </a:path>
              </a:pathLst>
            </a:custGeom>
            <a:noFill/>
            <a:ln w="38100">
              <a:solidFill>
                <a:srgbClr val="FF0000"/>
              </a:solidFill>
              <a:round/>
              <a:headEnd/>
              <a:tailEnd/>
            </a:ln>
            <a:effectLst/>
          </p:spPr>
          <p:txBody>
            <a:bodyPr/>
            <a:lstStyle/>
            <a:p>
              <a:endParaRPr lang="en-US"/>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154" name="Rectangle 2"/>
          <p:cNvSpPr>
            <a:spLocks noGrp="1" noChangeArrowheads="1"/>
          </p:cNvSpPr>
          <p:nvPr>
            <p:ph type="title"/>
          </p:nvPr>
        </p:nvSpPr>
        <p:spPr/>
        <p:txBody>
          <a:bodyPr/>
          <a:lstStyle/>
          <a:p>
            <a:r>
              <a:rPr lang="en-CA" smtClean="0"/>
              <a:t>Facility Requirements</a:t>
            </a:r>
            <a:endParaRPr lang="en-CA"/>
          </a:p>
        </p:txBody>
      </p:sp>
      <p:sp>
        <p:nvSpPr>
          <p:cNvPr id="561155" name="Rectangle 3"/>
          <p:cNvSpPr>
            <a:spLocks noGrp="1" noChangeArrowheads="1"/>
          </p:cNvSpPr>
          <p:nvPr>
            <p:ph idx="1"/>
          </p:nvPr>
        </p:nvSpPr>
        <p:spPr/>
        <p:txBody>
          <a:bodyPr>
            <a:normAutofit fontScale="70000" lnSpcReduction="20000"/>
          </a:bodyPr>
          <a:lstStyle/>
          <a:p>
            <a:r>
              <a:rPr lang="en-CA" dirty="0" smtClean="0"/>
              <a:t>Physical controls are your first line of defence, while people are your last.</a:t>
            </a:r>
          </a:p>
          <a:p>
            <a:r>
              <a:rPr lang="en-CA" dirty="0" smtClean="0"/>
              <a:t>Need to consider</a:t>
            </a:r>
          </a:p>
          <a:p>
            <a:pPr lvl="1"/>
            <a:r>
              <a:rPr lang="en-CA" dirty="0" smtClean="0"/>
              <a:t>Where the facility is located,</a:t>
            </a:r>
          </a:p>
          <a:p>
            <a:pPr lvl="1"/>
            <a:r>
              <a:rPr lang="en-CA" dirty="0" smtClean="0"/>
              <a:t>Requirements for maintaining a secure facility</a:t>
            </a:r>
          </a:p>
          <a:p>
            <a:endParaRPr lang="en-CA" dirty="0" smtClean="0"/>
          </a:p>
          <a:p>
            <a:r>
              <a:rPr lang="en-CA" dirty="0" smtClean="0"/>
              <a:t>Selection or design of a secure facility must start with a plan</a:t>
            </a:r>
          </a:p>
          <a:p>
            <a:r>
              <a:rPr lang="en-CA" dirty="0" smtClean="0"/>
              <a:t>Critical path analysis is used to define relationships between mission critical applications, process and operations.</a:t>
            </a:r>
          </a:p>
          <a:p>
            <a:r>
              <a:rPr lang="en-CA" dirty="0" smtClean="0"/>
              <a:t>Identification of entry points to the facility (i.e. Doors)</a:t>
            </a:r>
          </a:p>
          <a:p>
            <a:r>
              <a:rPr lang="en-CA" dirty="0" smtClean="0"/>
              <a:t>Basic requirements are electricity, environmental, and water / sewage</a:t>
            </a:r>
          </a:p>
          <a:p>
            <a:endParaRPr lang="en-CA" dirty="0"/>
          </a:p>
        </p:txBody>
      </p:sp>
      <p:sp>
        <p:nvSpPr>
          <p:cNvPr id="5" name="Slide Number Placeholder 4"/>
          <p:cNvSpPr>
            <a:spLocks noGrp="1"/>
          </p:cNvSpPr>
          <p:nvPr>
            <p:ph type="sldNum" sz="quarter" idx="12"/>
          </p:nvPr>
        </p:nvSpPr>
        <p:spPr/>
        <p:txBody>
          <a:bodyPr/>
          <a:lstStyle/>
          <a:p>
            <a:fld id="{8D552247-AFD8-400B-A42B-7C645FC3E710}" type="slidenum">
              <a:rPr lang="en-US" smtClean="0"/>
              <a:pPr/>
              <a:t>13</a:t>
            </a:fld>
            <a:endParaRPr lang="en-US"/>
          </a:p>
        </p:txBody>
      </p:sp>
      <p:sp>
        <p:nvSpPr>
          <p:cNvPr id="4"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2178" name="Rectangle 2"/>
          <p:cNvSpPr>
            <a:spLocks noGrp="1" noChangeArrowheads="1"/>
          </p:cNvSpPr>
          <p:nvPr>
            <p:ph type="title"/>
          </p:nvPr>
        </p:nvSpPr>
        <p:spPr>
          <a:ln/>
        </p:spPr>
        <p:txBody>
          <a:bodyPr/>
          <a:lstStyle/>
          <a:p>
            <a:r>
              <a:rPr lang="en-CA"/>
              <a:t>Physical Security Controls</a:t>
            </a:r>
          </a:p>
        </p:txBody>
      </p:sp>
      <p:sp>
        <p:nvSpPr>
          <p:cNvPr id="562179" name="Rectangle 3"/>
          <p:cNvSpPr>
            <a:spLocks noGrp="1" noChangeArrowheads="1"/>
          </p:cNvSpPr>
          <p:nvPr>
            <p:ph idx="1"/>
          </p:nvPr>
        </p:nvSpPr>
        <p:spPr/>
        <p:txBody>
          <a:bodyPr/>
          <a:lstStyle/>
          <a:p>
            <a:pPr>
              <a:lnSpc>
                <a:spcPct val="90000"/>
              </a:lnSpc>
            </a:pPr>
            <a:r>
              <a:rPr lang="en-CA" sz="2800" dirty="0"/>
              <a:t>Administrative physical security controls</a:t>
            </a:r>
          </a:p>
          <a:p>
            <a:pPr lvl="1">
              <a:lnSpc>
                <a:spcPct val="90000"/>
              </a:lnSpc>
            </a:pPr>
            <a:r>
              <a:rPr lang="en-CA" sz="2400" dirty="0"/>
              <a:t>Facility construction and selection, site management</a:t>
            </a:r>
          </a:p>
          <a:p>
            <a:pPr lvl="1">
              <a:lnSpc>
                <a:spcPct val="90000"/>
              </a:lnSpc>
            </a:pPr>
            <a:r>
              <a:rPr lang="en-CA" sz="2400" dirty="0"/>
              <a:t>Personnel controls, awareness training, emergency response and procedures</a:t>
            </a:r>
          </a:p>
          <a:p>
            <a:pPr>
              <a:lnSpc>
                <a:spcPct val="90000"/>
              </a:lnSpc>
            </a:pPr>
            <a:r>
              <a:rPr lang="en-CA" sz="2800" dirty="0"/>
              <a:t>Technical physical security controls</a:t>
            </a:r>
          </a:p>
          <a:p>
            <a:pPr lvl="1">
              <a:lnSpc>
                <a:spcPct val="90000"/>
              </a:lnSpc>
            </a:pPr>
            <a:r>
              <a:rPr lang="en-CA" sz="2400" dirty="0"/>
              <a:t>Access controls, IDS, alarms, CCTV, monitoring, HVAC, poser supplies, fire detection and suppression</a:t>
            </a:r>
          </a:p>
          <a:p>
            <a:pPr>
              <a:lnSpc>
                <a:spcPct val="90000"/>
              </a:lnSpc>
            </a:pPr>
            <a:r>
              <a:rPr lang="en-CA" sz="2800" dirty="0"/>
              <a:t>Physical controls for physical security</a:t>
            </a:r>
          </a:p>
          <a:p>
            <a:pPr lvl="1">
              <a:lnSpc>
                <a:spcPct val="90000"/>
              </a:lnSpc>
            </a:pPr>
            <a:r>
              <a:rPr lang="en-CA" sz="2400" dirty="0"/>
              <a:t>Fencing, lighting, materials, man traps, dogs and guards</a:t>
            </a:r>
          </a:p>
        </p:txBody>
      </p:sp>
      <p:sp>
        <p:nvSpPr>
          <p:cNvPr id="5" name="Slide Number Placeholder 4"/>
          <p:cNvSpPr>
            <a:spLocks noGrp="1"/>
          </p:cNvSpPr>
          <p:nvPr>
            <p:ph type="sldNum" sz="quarter" idx="12"/>
          </p:nvPr>
        </p:nvSpPr>
        <p:spPr>
          <a:prstGeom prst="rect">
            <a:avLst/>
          </a:prstGeom>
        </p:spPr>
        <p:txBody>
          <a:bodyPr/>
          <a:lstStyle/>
          <a:p>
            <a:fld id="{0DD68EB6-14C3-4B52-9EC3-DBC83994B101}" type="slidenum">
              <a:rPr lang="en-US"/>
              <a:pPr/>
              <a:t>14</a:t>
            </a:fld>
            <a:endParaRPr lang="en-US"/>
          </a:p>
        </p:txBody>
      </p:sp>
      <p:sp>
        <p:nvSpPr>
          <p:cNvPr id="4"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02" name="Rectangle 2"/>
          <p:cNvSpPr>
            <a:spLocks noGrp="1" noChangeArrowheads="1"/>
          </p:cNvSpPr>
          <p:nvPr>
            <p:ph type="title"/>
          </p:nvPr>
        </p:nvSpPr>
        <p:spPr>
          <a:ln/>
        </p:spPr>
        <p:txBody>
          <a:bodyPr>
            <a:normAutofit fontScale="90000"/>
          </a:bodyPr>
          <a:lstStyle/>
          <a:p>
            <a:r>
              <a:rPr lang="en-CA" dirty="0" smtClean="0"/>
              <a:t>Physical Security Considerations</a:t>
            </a:r>
            <a:br>
              <a:rPr lang="en-CA" dirty="0" smtClean="0"/>
            </a:br>
            <a:r>
              <a:rPr lang="en-CA" dirty="0" smtClean="0"/>
              <a:t>Location, Location, Location</a:t>
            </a:r>
            <a:endParaRPr lang="en-CA" dirty="0"/>
          </a:p>
        </p:txBody>
      </p:sp>
      <p:sp>
        <p:nvSpPr>
          <p:cNvPr id="563203" name="Rectangle 3"/>
          <p:cNvSpPr>
            <a:spLocks noGrp="1" noChangeArrowheads="1"/>
          </p:cNvSpPr>
          <p:nvPr>
            <p:ph idx="1"/>
          </p:nvPr>
        </p:nvSpPr>
        <p:spPr/>
        <p:txBody>
          <a:bodyPr/>
          <a:lstStyle/>
          <a:p>
            <a:r>
              <a:rPr lang="en-CA" sz="2400" dirty="0"/>
              <a:t>Visibility</a:t>
            </a:r>
          </a:p>
          <a:p>
            <a:pPr lvl="1">
              <a:buFontTx/>
              <a:buChar char="•"/>
            </a:pPr>
            <a:r>
              <a:rPr lang="en-CA" sz="2000" dirty="0" smtClean="0"/>
              <a:t>site </a:t>
            </a:r>
            <a:r>
              <a:rPr lang="en-CA" sz="2000" dirty="0"/>
              <a:t>on a hill, in a valley, sign posts to the site, local crime </a:t>
            </a:r>
            <a:r>
              <a:rPr lang="en-CA" sz="2000" dirty="0" smtClean="0"/>
              <a:t>rate </a:t>
            </a:r>
            <a:endParaRPr lang="en-CA" sz="2000" dirty="0"/>
          </a:p>
          <a:p>
            <a:r>
              <a:rPr lang="en-CA" sz="2400" dirty="0"/>
              <a:t>Accessibility</a:t>
            </a:r>
          </a:p>
          <a:p>
            <a:pPr lvl="1">
              <a:buFontTx/>
              <a:buChar char="•"/>
            </a:pPr>
            <a:r>
              <a:rPr lang="en-CA" sz="2000" dirty="0"/>
              <a:t>Condition of local roads, nearness to </a:t>
            </a:r>
            <a:r>
              <a:rPr lang="en-CA" sz="2000" dirty="0" smtClean="0"/>
              <a:t>airport</a:t>
            </a:r>
          </a:p>
          <a:p>
            <a:pPr lvl="1">
              <a:buFontTx/>
              <a:buChar char="•"/>
            </a:pPr>
            <a:r>
              <a:rPr lang="en-CA" sz="2000" dirty="0" smtClean="0"/>
              <a:t>Location </a:t>
            </a:r>
            <a:r>
              <a:rPr lang="en-CA" sz="2000" dirty="0"/>
              <a:t>of </a:t>
            </a:r>
            <a:r>
              <a:rPr lang="en-CA" sz="2000" dirty="0" smtClean="0"/>
              <a:t>courier hub</a:t>
            </a:r>
          </a:p>
          <a:p>
            <a:pPr lvl="1">
              <a:buFontTx/>
              <a:buChar char="•"/>
            </a:pPr>
            <a:r>
              <a:rPr lang="en-CA" sz="2000" dirty="0" smtClean="0"/>
              <a:t>Location of emergency services</a:t>
            </a:r>
            <a:endParaRPr lang="en-CA" sz="2000" dirty="0"/>
          </a:p>
          <a:p>
            <a:r>
              <a:rPr lang="en-CA" sz="2400" dirty="0"/>
              <a:t>Natural Disasters</a:t>
            </a:r>
          </a:p>
          <a:p>
            <a:pPr lvl="1">
              <a:buFontTx/>
              <a:buChar char="•"/>
            </a:pPr>
            <a:r>
              <a:rPr lang="en-CA" sz="2000" dirty="0" smtClean="0"/>
              <a:t>Local hazards</a:t>
            </a:r>
          </a:p>
          <a:p>
            <a:pPr lvl="1">
              <a:buFontTx/>
              <a:buChar char="•"/>
            </a:pPr>
            <a:r>
              <a:rPr lang="en-CA" sz="2000" dirty="0" smtClean="0"/>
              <a:t>Earthquakes</a:t>
            </a:r>
            <a:r>
              <a:rPr lang="en-CA" sz="2000" dirty="0"/>
              <a:t>, floods, hurricanes, etc</a:t>
            </a:r>
            <a:r>
              <a:rPr lang="en-CA" sz="2000" dirty="0" smtClean="0"/>
              <a:t>.</a:t>
            </a:r>
          </a:p>
        </p:txBody>
      </p:sp>
      <p:sp>
        <p:nvSpPr>
          <p:cNvPr id="5" name="Slide Number Placeholder 4"/>
          <p:cNvSpPr>
            <a:spLocks noGrp="1"/>
          </p:cNvSpPr>
          <p:nvPr>
            <p:ph type="sldNum" sz="quarter" idx="12"/>
          </p:nvPr>
        </p:nvSpPr>
        <p:spPr>
          <a:prstGeom prst="rect">
            <a:avLst/>
          </a:prstGeom>
        </p:spPr>
        <p:txBody>
          <a:bodyPr/>
          <a:lstStyle/>
          <a:p>
            <a:fld id="{71962E95-CB57-4DC0-9A2A-B00768808D41}" type="slidenum">
              <a:rPr lang="en-US"/>
              <a:pPr/>
              <a:t>15</a:t>
            </a:fld>
            <a:endParaRPr lang="en-US"/>
          </a:p>
        </p:txBody>
      </p:sp>
      <p:sp>
        <p:nvSpPr>
          <p:cNvPr id="4"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4226" name="Rectangle 2"/>
          <p:cNvSpPr>
            <a:spLocks noGrp="1" noChangeArrowheads="1"/>
          </p:cNvSpPr>
          <p:nvPr>
            <p:ph type="title"/>
          </p:nvPr>
        </p:nvSpPr>
        <p:spPr/>
        <p:txBody>
          <a:bodyPr>
            <a:normAutofit fontScale="90000"/>
          </a:bodyPr>
          <a:lstStyle/>
          <a:p>
            <a:r>
              <a:rPr lang="en-CA" dirty="0" smtClean="0"/>
              <a:t>Building a new facility</a:t>
            </a:r>
            <a:br>
              <a:rPr lang="en-CA" dirty="0" smtClean="0"/>
            </a:br>
            <a:r>
              <a:rPr lang="en-CA" dirty="0" smtClean="0"/>
              <a:t>(Straw, Sticks or Brick?)</a:t>
            </a:r>
            <a:endParaRPr lang="en-CA" dirty="0"/>
          </a:p>
        </p:txBody>
      </p:sp>
      <p:sp>
        <p:nvSpPr>
          <p:cNvPr id="564227" name="Rectangle 3"/>
          <p:cNvSpPr>
            <a:spLocks noGrp="1" noChangeArrowheads="1"/>
          </p:cNvSpPr>
          <p:nvPr>
            <p:ph idx="1"/>
          </p:nvPr>
        </p:nvSpPr>
        <p:spPr/>
        <p:txBody>
          <a:bodyPr>
            <a:normAutofit fontScale="70000" lnSpcReduction="20000"/>
          </a:bodyPr>
          <a:lstStyle/>
          <a:p>
            <a:r>
              <a:rPr lang="en-CA" dirty="0" smtClean="0"/>
              <a:t>When designing a new facility, need to understand the level of security required</a:t>
            </a:r>
          </a:p>
          <a:p>
            <a:pPr lvl="1"/>
            <a:r>
              <a:rPr lang="en-CA" dirty="0" smtClean="0"/>
              <a:t>Fire safety:  combustibility, fire rating</a:t>
            </a:r>
          </a:p>
          <a:p>
            <a:pPr lvl="1"/>
            <a:r>
              <a:rPr lang="en-CA" dirty="0" smtClean="0"/>
              <a:t>Load (load baring) rating for floors and ceilings</a:t>
            </a:r>
          </a:p>
          <a:p>
            <a:pPr lvl="1"/>
            <a:r>
              <a:rPr lang="en-CA" dirty="0" smtClean="0"/>
              <a:t>Walls</a:t>
            </a:r>
          </a:p>
          <a:p>
            <a:pPr lvl="1"/>
            <a:r>
              <a:rPr lang="en-CA" dirty="0" smtClean="0"/>
              <a:t>Doors</a:t>
            </a:r>
          </a:p>
          <a:p>
            <a:pPr lvl="1"/>
            <a:r>
              <a:rPr lang="en-CA" dirty="0" smtClean="0"/>
              <a:t>Windows: glass, acrylic, wire mesh, </a:t>
            </a:r>
            <a:r>
              <a:rPr lang="en-CA" dirty="0" smtClean="0"/>
              <a:t>etc</a:t>
            </a:r>
            <a:endParaRPr lang="en-CA" dirty="0" smtClean="0"/>
          </a:p>
          <a:p>
            <a:pPr lvl="1"/>
            <a:r>
              <a:rPr lang="en-CA" dirty="0" smtClean="0"/>
              <a:t>Ceilings</a:t>
            </a:r>
            <a:r>
              <a:rPr lang="en-CA" dirty="0" smtClean="0"/>
              <a:t>, floors</a:t>
            </a:r>
          </a:p>
          <a:p>
            <a:pPr lvl="1"/>
            <a:r>
              <a:rPr lang="en-CA" dirty="0" smtClean="0"/>
              <a:t>HVAC:  Heating</a:t>
            </a:r>
            <a:r>
              <a:rPr lang="en-CA" dirty="0" smtClean="0"/>
              <a:t>, Ventilation, Air </a:t>
            </a:r>
            <a:r>
              <a:rPr lang="en-CA" dirty="0" smtClean="0"/>
              <a:t>Conditioning</a:t>
            </a:r>
            <a:endParaRPr lang="en-CA" dirty="0" smtClean="0"/>
          </a:p>
          <a:p>
            <a:pPr lvl="1"/>
            <a:r>
              <a:rPr lang="en-CA" dirty="0" smtClean="0"/>
              <a:t>Power</a:t>
            </a:r>
            <a:r>
              <a:rPr lang="en-CA" dirty="0" smtClean="0"/>
              <a:t>, water, sewage</a:t>
            </a:r>
          </a:p>
          <a:p>
            <a:pPr lvl="1"/>
            <a:r>
              <a:rPr lang="en-CA" dirty="0" smtClean="0"/>
              <a:t>Perimeter security:  dogs or guards? Lighting and cameras</a:t>
            </a:r>
          </a:p>
          <a:p>
            <a:pPr lvl="1"/>
            <a:r>
              <a:rPr lang="en-CA" dirty="0" smtClean="0"/>
              <a:t>Entry Points:  location and protection of entrances and exits</a:t>
            </a:r>
            <a:endParaRPr lang="en-CA" dirty="0"/>
          </a:p>
        </p:txBody>
      </p:sp>
      <p:sp>
        <p:nvSpPr>
          <p:cNvPr id="5" name="Slide Number Placeholder 4"/>
          <p:cNvSpPr>
            <a:spLocks noGrp="1"/>
          </p:cNvSpPr>
          <p:nvPr>
            <p:ph type="sldNum" sz="quarter" idx="12"/>
          </p:nvPr>
        </p:nvSpPr>
        <p:spPr/>
        <p:txBody>
          <a:bodyPr/>
          <a:lstStyle/>
          <a:p>
            <a:fld id="{7012D182-D432-430A-8587-B6C8BA1AF373}" type="slidenum">
              <a:rPr lang="en-US" smtClean="0"/>
              <a:pPr/>
              <a:t>16</a:t>
            </a:fld>
            <a:endParaRPr lang="en-US"/>
          </a:p>
        </p:txBody>
      </p:sp>
      <p:sp>
        <p:nvSpPr>
          <p:cNvPr id="4"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3266" name="Rectangle 2"/>
          <p:cNvSpPr>
            <a:spLocks noGrp="1" noChangeArrowheads="1"/>
          </p:cNvSpPr>
          <p:nvPr>
            <p:ph type="title"/>
          </p:nvPr>
        </p:nvSpPr>
        <p:spPr>
          <a:ln/>
        </p:spPr>
        <p:txBody>
          <a:bodyPr>
            <a:normAutofit fontScale="90000"/>
          </a:bodyPr>
          <a:lstStyle/>
          <a:p>
            <a:r>
              <a:rPr lang="en-CA"/>
              <a:t>Layered defence in depth model</a:t>
            </a:r>
          </a:p>
        </p:txBody>
      </p:sp>
      <p:sp>
        <p:nvSpPr>
          <p:cNvPr id="15" name="Content Placeholder 14"/>
          <p:cNvSpPr>
            <a:spLocks noGrp="1"/>
          </p:cNvSpPr>
          <p:nvPr>
            <p:ph idx="1"/>
          </p:nvPr>
        </p:nvSpPr>
        <p:spPr/>
        <p:txBody>
          <a:bodyPr/>
          <a:lstStyle/>
          <a:p>
            <a:endParaRPr lang="en-US"/>
          </a:p>
        </p:txBody>
      </p:sp>
      <p:sp>
        <p:nvSpPr>
          <p:cNvPr id="14" name="Slide Number Placeholder 4"/>
          <p:cNvSpPr>
            <a:spLocks noGrp="1"/>
          </p:cNvSpPr>
          <p:nvPr>
            <p:ph type="sldNum" sz="quarter" idx="12"/>
          </p:nvPr>
        </p:nvSpPr>
        <p:spPr>
          <a:prstGeom prst="rect">
            <a:avLst/>
          </a:prstGeom>
        </p:spPr>
        <p:txBody>
          <a:bodyPr/>
          <a:lstStyle/>
          <a:p>
            <a:fld id="{10F4419E-C8DE-41BD-A572-501072013B16}" type="slidenum">
              <a:rPr lang="en-US"/>
              <a:pPr/>
              <a:t>17</a:t>
            </a:fld>
            <a:endParaRPr lang="en-US"/>
          </a:p>
        </p:txBody>
      </p:sp>
      <p:sp>
        <p:nvSpPr>
          <p:cNvPr id="13" name="Footer Placeholder 3"/>
          <p:cNvSpPr>
            <a:spLocks noGrp="1"/>
          </p:cNvSpPr>
          <p:nvPr>
            <p:ph type="ftr" sz="quarter" idx="4294967295"/>
          </p:nvPr>
        </p:nvSpPr>
        <p:spPr>
          <a:xfrm>
            <a:off x="5786446" y="1785926"/>
            <a:ext cx="1905000" cy="381000"/>
          </a:xfrm>
        </p:spPr>
        <p:txBody>
          <a:bodyPr/>
          <a:lstStyle/>
          <a:p>
            <a:endParaRPr lang="en-CA" dirty="0"/>
          </a:p>
          <a:p>
            <a:endParaRPr lang="en-US" dirty="0"/>
          </a:p>
        </p:txBody>
      </p:sp>
      <p:sp>
        <p:nvSpPr>
          <p:cNvPr id="523269" name="Text Box 5"/>
          <p:cNvSpPr txBox="1">
            <a:spLocks noChangeArrowheads="1"/>
          </p:cNvSpPr>
          <p:nvPr/>
        </p:nvSpPr>
        <p:spPr bwMode="auto">
          <a:xfrm>
            <a:off x="7164388" y="1335088"/>
            <a:ext cx="1944687" cy="1006475"/>
          </a:xfrm>
          <a:prstGeom prst="rect">
            <a:avLst/>
          </a:prstGeom>
          <a:noFill/>
          <a:ln w="25400" algn="ctr">
            <a:noFill/>
            <a:miter lim="800000"/>
            <a:headEnd/>
            <a:tailEnd/>
          </a:ln>
          <a:effectLst/>
        </p:spPr>
        <p:txBody>
          <a:bodyPr>
            <a:spAutoFit/>
          </a:bodyPr>
          <a:lstStyle/>
          <a:p>
            <a:pPr defTabSz="914400"/>
            <a:r>
              <a:rPr lang="en-CA"/>
              <a:t>ISC2 Official Guide, 2007, pg 287</a:t>
            </a:r>
          </a:p>
        </p:txBody>
      </p:sp>
      <p:grpSp>
        <p:nvGrpSpPr>
          <p:cNvPr id="16" name="Group 15"/>
          <p:cNvGrpSpPr/>
          <p:nvPr/>
        </p:nvGrpSpPr>
        <p:grpSpPr>
          <a:xfrm>
            <a:off x="1763713" y="1965345"/>
            <a:ext cx="5329237" cy="4321175"/>
            <a:chOff x="1763713" y="1965345"/>
            <a:chExt cx="5329237" cy="4321175"/>
          </a:xfrm>
        </p:grpSpPr>
        <p:sp>
          <p:nvSpPr>
            <p:cNvPr id="523273" name="Rectangle 9"/>
            <p:cNvSpPr>
              <a:spLocks noChangeArrowheads="1"/>
            </p:cNvSpPr>
            <p:nvPr/>
          </p:nvSpPr>
          <p:spPr bwMode="auto">
            <a:xfrm>
              <a:off x="1763713" y="1965345"/>
              <a:ext cx="5329237" cy="4321175"/>
            </a:xfrm>
            <a:prstGeom prst="rect">
              <a:avLst/>
            </a:prstGeom>
            <a:solidFill>
              <a:schemeClr val="accent1"/>
            </a:solidFill>
            <a:ln w="25400" algn="ctr">
              <a:solidFill>
                <a:schemeClr val="tx1"/>
              </a:solidFill>
              <a:miter lim="800000"/>
              <a:headEnd/>
              <a:tailEnd/>
            </a:ln>
            <a:effectLst/>
          </p:spPr>
          <p:txBody>
            <a:bodyPr anchor="ctr">
              <a:spAutoFit/>
            </a:bodyPr>
            <a:lstStyle/>
            <a:p>
              <a:endParaRPr lang="en-US"/>
            </a:p>
          </p:txBody>
        </p:sp>
        <p:sp>
          <p:nvSpPr>
            <p:cNvPr id="523272" name="Rectangle 8"/>
            <p:cNvSpPr>
              <a:spLocks noChangeArrowheads="1"/>
            </p:cNvSpPr>
            <p:nvPr/>
          </p:nvSpPr>
          <p:spPr bwMode="auto">
            <a:xfrm>
              <a:off x="2339975" y="2325707"/>
              <a:ext cx="4176713" cy="3455988"/>
            </a:xfrm>
            <a:prstGeom prst="rect">
              <a:avLst/>
            </a:prstGeom>
            <a:solidFill>
              <a:srgbClr val="CCFF99"/>
            </a:solidFill>
            <a:ln w="25400" algn="ctr">
              <a:solidFill>
                <a:schemeClr val="tx1"/>
              </a:solidFill>
              <a:miter lim="800000"/>
              <a:headEnd/>
              <a:tailEnd/>
            </a:ln>
            <a:effectLst/>
          </p:spPr>
          <p:txBody>
            <a:bodyPr anchor="ctr">
              <a:spAutoFit/>
            </a:bodyPr>
            <a:lstStyle/>
            <a:p>
              <a:endParaRPr lang="en-US"/>
            </a:p>
          </p:txBody>
        </p:sp>
        <p:sp>
          <p:nvSpPr>
            <p:cNvPr id="523271" name="Rectangle 7"/>
            <p:cNvSpPr>
              <a:spLocks noChangeArrowheads="1"/>
            </p:cNvSpPr>
            <p:nvPr/>
          </p:nvSpPr>
          <p:spPr bwMode="auto">
            <a:xfrm>
              <a:off x="2771775" y="2757507"/>
              <a:ext cx="3313113" cy="2520950"/>
            </a:xfrm>
            <a:prstGeom prst="rect">
              <a:avLst/>
            </a:prstGeom>
            <a:solidFill>
              <a:srgbClr val="FFFF99"/>
            </a:solidFill>
            <a:ln w="25400" algn="ctr">
              <a:solidFill>
                <a:schemeClr val="tx1"/>
              </a:solidFill>
              <a:miter lim="800000"/>
              <a:headEnd/>
              <a:tailEnd/>
            </a:ln>
            <a:effectLst/>
          </p:spPr>
          <p:txBody>
            <a:bodyPr anchor="ctr">
              <a:spAutoFit/>
            </a:bodyPr>
            <a:lstStyle/>
            <a:p>
              <a:endParaRPr lang="en-US"/>
            </a:p>
          </p:txBody>
        </p:sp>
        <p:sp>
          <p:nvSpPr>
            <p:cNvPr id="523270" name="Rectangle 6"/>
            <p:cNvSpPr>
              <a:spLocks noChangeArrowheads="1"/>
            </p:cNvSpPr>
            <p:nvPr/>
          </p:nvSpPr>
          <p:spPr bwMode="auto">
            <a:xfrm>
              <a:off x="3203575" y="3189307"/>
              <a:ext cx="2520950" cy="1584325"/>
            </a:xfrm>
            <a:prstGeom prst="rect">
              <a:avLst/>
            </a:prstGeom>
            <a:solidFill>
              <a:srgbClr val="FFCC99"/>
            </a:solidFill>
            <a:ln w="25400" algn="ctr">
              <a:solidFill>
                <a:schemeClr val="tx1"/>
              </a:solidFill>
              <a:miter lim="800000"/>
              <a:headEnd/>
              <a:tailEnd/>
            </a:ln>
            <a:effectLst/>
          </p:spPr>
          <p:txBody>
            <a:bodyPr anchor="ctr">
              <a:spAutoFit/>
            </a:bodyPr>
            <a:lstStyle/>
            <a:p>
              <a:pPr marL="342900" indent="-342900" defTabSz="914400"/>
              <a:endParaRPr lang="en-CA"/>
            </a:p>
          </p:txBody>
        </p:sp>
        <p:sp>
          <p:nvSpPr>
            <p:cNvPr id="523268" name="Rectangle 4"/>
            <p:cNvSpPr>
              <a:spLocks noChangeArrowheads="1"/>
            </p:cNvSpPr>
            <p:nvPr/>
          </p:nvSpPr>
          <p:spPr bwMode="auto">
            <a:xfrm>
              <a:off x="3511550" y="3614757"/>
              <a:ext cx="1852613" cy="727075"/>
            </a:xfrm>
            <a:prstGeom prst="rect">
              <a:avLst/>
            </a:prstGeom>
            <a:solidFill>
              <a:srgbClr val="FF9933"/>
            </a:solidFill>
            <a:ln w="25400" algn="ctr">
              <a:solidFill>
                <a:schemeClr val="tx1"/>
              </a:solidFill>
              <a:miter lim="800000"/>
              <a:headEnd/>
              <a:tailEnd/>
            </a:ln>
            <a:effectLst/>
          </p:spPr>
          <p:txBody>
            <a:bodyPr anchor="ctr">
              <a:spAutoFit/>
            </a:bodyPr>
            <a:lstStyle/>
            <a:p>
              <a:pPr algn="ctr" defTabSz="914400"/>
              <a:r>
                <a:rPr lang="en-CA" dirty="0"/>
                <a:t>ICT suite and other rooms</a:t>
              </a:r>
            </a:p>
          </p:txBody>
        </p:sp>
        <p:sp>
          <p:nvSpPr>
            <p:cNvPr id="523275" name="Text Box 11"/>
            <p:cNvSpPr txBox="1">
              <a:spLocks noChangeArrowheads="1"/>
            </p:cNvSpPr>
            <p:nvPr/>
          </p:nvSpPr>
          <p:spPr bwMode="auto">
            <a:xfrm>
              <a:off x="2698750" y="3189307"/>
              <a:ext cx="3529013" cy="396875"/>
            </a:xfrm>
            <a:prstGeom prst="rect">
              <a:avLst/>
            </a:prstGeom>
            <a:noFill/>
            <a:ln w="25400" algn="ctr">
              <a:noFill/>
              <a:miter lim="800000"/>
              <a:headEnd/>
              <a:tailEnd/>
            </a:ln>
            <a:effectLst/>
          </p:spPr>
          <p:txBody>
            <a:bodyPr>
              <a:spAutoFit/>
            </a:bodyPr>
            <a:lstStyle/>
            <a:p>
              <a:pPr marL="342900" indent="-342900" algn="ctr" defTabSz="914400">
                <a:spcBef>
                  <a:spcPct val="50000"/>
                </a:spcBef>
              </a:pPr>
              <a:r>
                <a:rPr lang="en-CA" dirty="0"/>
                <a:t>General Offices</a:t>
              </a:r>
            </a:p>
          </p:txBody>
        </p:sp>
        <p:sp>
          <p:nvSpPr>
            <p:cNvPr id="523276" name="Text Box 12"/>
            <p:cNvSpPr txBox="1">
              <a:spLocks noChangeArrowheads="1"/>
            </p:cNvSpPr>
            <p:nvPr/>
          </p:nvSpPr>
          <p:spPr bwMode="auto">
            <a:xfrm>
              <a:off x="2627313" y="2792432"/>
              <a:ext cx="3529012" cy="396875"/>
            </a:xfrm>
            <a:prstGeom prst="rect">
              <a:avLst/>
            </a:prstGeom>
            <a:noFill/>
            <a:ln w="25400" algn="ctr">
              <a:noFill/>
              <a:miter lim="800000"/>
              <a:headEnd/>
              <a:tailEnd/>
            </a:ln>
            <a:effectLst/>
          </p:spPr>
          <p:txBody>
            <a:bodyPr>
              <a:spAutoFit/>
            </a:bodyPr>
            <a:lstStyle/>
            <a:p>
              <a:pPr marL="342900" indent="-342900" algn="ctr" defTabSz="914400">
                <a:spcBef>
                  <a:spcPct val="50000"/>
                </a:spcBef>
              </a:pPr>
              <a:r>
                <a:rPr lang="en-CA" dirty="0"/>
                <a:t>Entrance / public areas</a:t>
              </a:r>
            </a:p>
          </p:txBody>
        </p:sp>
        <p:sp>
          <p:nvSpPr>
            <p:cNvPr id="523277" name="Text Box 13"/>
            <p:cNvSpPr txBox="1">
              <a:spLocks noChangeArrowheads="1"/>
            </p:cNvSpPr>
            <p:nvPr/>
          </p:nvSpPr>
          <p:spPr bwMode="auto">
            <a:xfrm>
              <a:off x="3346450" y="2398732"/>
              <a:ext cx="2305050" cy="396875"/>
            </a:xfrm>
            <a:prstGeom prst="rect">
              <a:avLst/>
            </a:prstGeom>
            <a:noFill/>
            <a:ln w="25400" algn="ctr">
              <a:noFill/>
              <a:miter lim="800000"/>
              <a:headEnd/>
              <a:tailEnd/>
            </a:ln>
            <a:effectLst/>
          </p:spPr>
          <p:txBody>
            <a:bodyPr>
              <a:spAutoFit/>
            </a:bodyPr>
            <a:lstStyle/>
            <a:p>
              <a:pPr marL="342900" indent="-342900" algn="ctr" defTabSz="914400">
                <a:spcBef>
                  <a:spcPct val="50000"/>
                </a:spcBef>
              </a:pPr>
              <a:r>
                <a:rPr lang="en-CA" dirty="0"/>
                <a:t>Building grounds</a:t>
              </a:r>
            </a:p>
          </p:txBody>
        </p:sp>
        <p:sp>
          <p:nvSpPr>
            <p:cNvPr id="523278" name="Text Box 14"/>
            <p:cNvSpPr txBox="1">
              <a:spLocks noChangeArrowheads="1"/>
            </p:cNvSpPr>
            <p:nvPr/>
          </p:nvSpPr>
          <p:spPr bwMode="auto">
            <a:xfrm>
              <a:off x="2916238" y="1965345"/>
              <a:ext cx="3384550" cy="396875"/>
            </a:xfrm>
            <a:prstGeom prst="rect">
              <a:avLst/>
            </a:prstGeom>
            <a:noFill/>
            <a:ln w="25400" algn="ctr">
              <a:noFill/>
              <a:miter lim="800000"/>
              <a:headEnd/>
              <a:tailEnd/>
            </a:ln>
            <a:effectLst/>
          </p:spPr>
          <p:txBody>
            <a:bodyPr>
              <a:spAutoFit/>
            </a:bodyPr>
            <a:lstStyle/>
            <a:p>
              <a:pPr marL="342900" indent="-342900" algn="ctr" defTabSz="914400">
                <a:spcBef>
                  <a:spcPct val="50000"/>
                </a:spcBef>
              </a:pPr>
              <a:r>
                <a:rPr lang="en-CA" dirty="0"/>
                <a:t>Outermost perimeter</a:t>
              </a: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Layered Defense in Practice</a:t>
            </a:r>
            <a:endParaRPr lang="en-US" dirty="0"/>
          </a:p>
        </p:txBody>
      </p:sp>
      <p:pic>
        <p:nvPicPr>
          <p:cNvPr id="5" name="Content Placeholder 4" descr="floor_plan_1.gif"/>
          <p:cNvPicPr>
            <a:picLocks noGrp="1" noChangeAspect="1"/>
          </p:cNvPicPr>
          <p:nvPr>
            <p:ph idx="1"/>
          </p:nvPr>
        </p:nvPicPr>
        <p:blipFill>
          <a:blip r:embed="rId3"/>
          <a:stretch>
            <a:fillRect/>
          </a:stretch>
        </p:blipFill>
        <p:spPr>
          <a:xfrm>
            <a:off x="382160" y="1547794"/>
            <a:ext cx="8761840" cy="5310206"/>
          </a:xfrm>
        </p:spPr>
      </p:pic>
      <p:sp>
        <p:nvSpPr>
          <p:cNvPr id="4" name="Slide Number Placeholder 3"/>
          <p:cNvSpPr>
            <a:spLocks noGrp="1"/>
          </p:cNvSpPr>
          <p:nvPr>
            <p:ph type="sldNum" sz="quarter" idx="12"/>
          </p:nvPr>
        </p:nvSpPr>
        <p:spPr/>
        <p:txBody>
          <a:bodyPr/>
          <a:lstStyle/>
          <a:p>
            <a:fld id="{107B1B84-1149-468F-8E3D-074FDC78B83C}" type="slidenum">
              <a:rPr lang="en-US" smtClean="0"/>
              <a:pPr/>
              <a:t>18</a:t>
            </a:fld>
            <a:endParaRPr lang="en-US" dirty="0"/>
          </a:p>
        </p:txBody>
      </p:sp>
      <p:sp>
        <p:nvSpPr>
          <p:cNvPr id="6" name="Rectangle 5"/>
          <p:cNvSpPr/>
          <p:nvPr/>
        </p:nvSpPr>
        <p:spPr bwMode="auto">
          <a:xfrm>
            <a:off x="3214678" y="3500438"/>
            <a:ext cx="1071570" cy="1571636"/>
          </a:xfrm>
          <a:prstGeom prst="rect">
            <a:avLst/>
          </a:prstGeom>
          <a:solidFill>
            <a:srgbClr val="FFFF00">
              <a:alpha val="19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ea typeface="ＭＳ Ｐゴシック" pitchFamily="-16" charset="-128"/>
              </a:rPr>
              <a:t>Data Center</a:t>
            </a:r>
          </a:p>
        </p:txBody>
      </p:sp>
      <p:sp>
        <p:nvSpPr>
          <p:cNvPr id="7" name="Rectangle 6"/>
          <p:cNvSpPr/>
          <p:nvPr/>
        </p:nvSpPr>
        <p:spPr bwMode="auto">
          <a:xfrm>
            <a:off x="4286248" y="3500438"/>
            <a:ext cx="428628" cy="571504"/>
          </a:xfrm>
          <a:prstGeom prst="rect">
            <a:avLst/>
          </a:prstGeom>
          <a:solidFill>
            <a:srgbClr val="FF0000">
              <a:alpha val="35000"/>
            </a:srgbClr>
          </a:solidFill>
          <a:ln w="9525" cap="flat" cmpd="sng" algn="ctr">
            <a:solidFill>
              <a:schemeClr val="tx1"/>
            </a:solidFill>
            <a:prstDash val="solid"/>
            <a:round/>
            <a:headEnd type="none" w="med" len="med"/>
            <a:tailEnd type="none" w="med" len="med"/>
          </a:ln>
          <a:effectLst/>
        </p:spPr>
        <p:txBody>
          <a:bodyPr vert="vert"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tx1"/>
                </a:solidFill>
                <a:effectLst/>
                <a:latin typeface="Arial" charset="0"/>
                <a:ea typeface="ＭＳ Ｐゴシック" pitchFamily="-16" charset="-128"/>
              </a:rPr>
              <a:t>Control  Room</a:t>
            </a:r>
          </a:p>
        </p:txBody>
      </p:sp>
      <p:sp>
        <p:nvSpPr>
          <p:cNvPr id="8" name="Rectangle 7"/>
          <p:cNvSpPr/>
          <p:nvPr/>
        </p:nvSpPr>
        <p:spPr bwMode="auto">
          <a:xfrm>
            <a:off x="3714744" y="2000240"/>
            <a:ext cx="1357322" cy="1500198"/>
          </a:xfrm>
          <a:prstGeom prst="rect">
            <a:avLst/>
          </a:prstGeom>
          <a:solidFill>
            <a:srgbClr val="66FF66">
              <a:alpha val="18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ea typeface="ＭＳ Ｐゴシック" pitchFamily="-16" charset="-128"/>
              </a:rPr>
              <a:t>Mechanical</a:t>
            </a:r>
          </a:p>
        </p:txBody>
      </p:sp>
      <p:sp>
        <p:nvSpPr>
          <p:cNvPr id="9" name="Right Arrow 8"/>
          <p:cNvSpPr/>
          <p:nvPr/>
        </p:nvSpPr>
        <p:spPr bwMode="auto">
          <a:xfrm rot="5400000">
            <a:off x="6179355" y="3393281"/>
            <a:ext cx="500066" cy="285752"/>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12" name="Right Arrow 11"/>
          <p:cNvSpPr/>
          <p:nvPr/>
        </p:nvSpPr>
        <p:spPr bwMode="auto">
          <a:xfrm>
            <a:off x="2285984" y="3500438"/>
            <a:ext cx="500066" cy="285752"/>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13" name="Right Arrow 12"/>
          <p:cNvSpPr/>
          <p:nvPr/>
        </p:nvSpPr>
        <p:spPr bwMode="auto">
          <a:xfrm rot="5400000">
            <a:off x="4036215" y="1607331"/>
            <a:ext cx="500066" cy="285752"/>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Canadian Manuals</a:t>
            </a:r>
            <a:endParaRPr lang="en-US" dirty="0"/>
          </a:p>
        </p:txBody>
      </p:sp>
      <p:sp>
        <p:nvSpPr>
          <p:cNvPr id="3" name="Content Placeholder 2"/>
          <p:cNvSpPr>
            <a:spLocks noGrp="1"/>
          </p:cNvSpPr>
          <p:nvPr>
            <p:ph idx="1"/>
          </p:nvPr>
        </p:nvSpPr>
        <p:spPr/>
        <p:txBody>
          <a:bodyPr>
            <a:normAutofit fontScale="47500" lnSpcReduction="20000"/>
          </a:bodyPr>
          <a:lstStyle/>
          <a:p>
            <a:r>
              <a:rPr lang="en-CA" dirty="0" smtClean="0"/>
              <a:t>Government of Canada Security Policy</a:t>
            </a:r>
            <a:br>
              <a:rPr lang="en-CA" dirty="0" smtClean="0"/>
            </a:br>
            <a:r>
              <a:rPr lang="en-CA" dirty="0" smtClean="0">
                <a:hlinkClick r:id="rId3"/>
              </a:rPr>
              <a:t>http://www.tbs-sct.gc.ca/pol/doc-eng.aspx?id=12322</a:t>
            </a:r>
            <a:r>
              <a:rPr lang="en-CA" dirty="0" smtClean="0"/>
              <a:t/>
            </a:r>
            <a:br>
              <a:rPr lang="en-CA" dirty="0" smtClean="0"/>
            </a:br>
            <a:r>
              <a:rPr lang="en-CA" dirty="0" smtClean="0"/>
              <a:t/>
            </a:r>
            <a:br>
              <a:rPr lang="en-CA" dirty="0" smtClean="0"/>
            </a:br>
            <a:r>
              <a:rPr lang="en-CA" dirty="0" err="1" smtClean="0"/>
              <a:t>GoC</a:t>
            </a:r>
            <a:r>
              <a:rPr lang="en-CA" dirty="0" smtClean="0"/>
              <a:t> Operational Security for Physical Security</a:t>
            </a:r>
            <a:br>
              <a:rPr lang="en-CA" dirty="0" smtClean="0"/>
            </a:br>
            <a:r>
              <a:rPr lang="en-CA" dirty="0" smtClean="0">
                <a:hlinkClick r:id="rId4"/>
              </a:rPr>
              <a:t>http://www.tbs-sct.gc.ca/pol/doc-eng.aspx?id=12329</a:t>
            </a:r>
            <a:r>
              <a:rPr lang="en-CA" dirty="0" smtClean="0"/>
              <a:t/>
            </a:r>
            <a:br>
              <a:rPr lang="en-CA" dirty="0" smtClean="0"/>
            </a:br>
            <a:endParaRPr lang="en-CA" dirty="0" smtClean="0"/>
          </a:p>
          <a:p>
            <a:r>
              <a:rPr lang="en-CA" dirty="0" smtClean="0"/>
              <a:t>Example:  </a:t>
            </a:r>
            <a:r>
              <a:rPr lang="en-CA" b="1" dirty="0" smtClean="0"/>
              <a:t>7.3.2 Control of Site Perimeter  </a:t>
            </a:r>
            <a:r>
              <a:rPr lang="en-CA" dirty="0" smtClean="0"/>
              <a:t>Control of the site perimeter should be achieved through the application of </a:t>
            </a:r>
            <a:r>
              <a:rPr lang="en-CA" dirty="0" smtClean="0">
                <a:solidFill>
                  <a:srgbClr val="FF0000"/>
                </a:solidFill>
              </a:rPr>
              <a:t>crime prevention through environmental design principles [CPED]</a:t>
            </a:r>
            <a:r>
              <a:rPr lang="en-CA" dirty="0" smtClean="0"/>
              <a:t>. Examples include keeping intruders under observation through natural surveillance, decreasing crime opportunities through natural access control and creating a sense of ownership through territorial reinforcement as well as such landscape features as fences, planters and site grading.</a:t>
            </a:r>
          </a:p>
          <a:p>
            <a:endParaRPr lang="en-CA" dirty="0" smtClean="0"/>
          </a:p>
          <a:p>
            <a:r>
              <a:rPr lang="en-CA" dirty="0" smtClean="0"/>
              <a:t>Government of Ontario IT Security Standards</a:t>
            </a:r>
            <a:br>
              <a:rPr lang="en-CA" dirty="0" smtClean="0"/>
            </a:br>
            <a:r>
              <a:rPr lang="en-CA" dirty="0" smtClean="0">
                <a:hlinkClick r:id="rId5"/>
              </a:rPr>
              <a:t>http://www.mgs.gov.on.ca/en/IAndIT/STEL02_047303.html</a:t>
            </a:r>
            <a:r>
              <a:rPr lang="en-CA" dirty="0" smtClean="0"/>
              <a:t/>
            </a:r>
            <a:br>
              <a:rPr lang="en-CA" dirty="0" smtClean="0"/>
            </a:br>
            <a:endParaRPr lang="en-CA" dirty="0" smtClean="0"/>
          </a:p>
          <a:p>
            <a:r>
              <a:rPr lang="en-US" dirty="0" smtClean="0"/>
              <a:t>RCMP</a:t>
            </a:r>
            <a:br>
              <a:rPr lang="en-US" dirty="0" smtClean="0"/>
            </a:br>
            <a:r>
              <a:rPr lang="en-US" dirty="0" smtClean="0">
                <a:hlinkClick r:id="rId6"/>
              </a:rPr>
              <a:t>http://www.rcmp-grc.gc.ca/ts-st/pubs/phys-sec/index-eng.htm</a:t>
            </a:r>
            <a:endParaRPr lang="en-US" dirty="0" smtClean="0"/>
          </a:p>
          <a:p>
            <a:r>
              <a:rPr lang="en-US" dirty="0" smtClean="0"/>
              <a:t>Example:  See G1-025 Guide to the Application of Physical Security Zones</a:t>
            </a:r>
            <a:endParaRPr lang="en-CA" dirty="0" smtClean="0"/>
          </a:p>
          <a:p>
            <a:endParaRPr lang="en-CA" dirty="0" smtClean="0"/>
          </a:p>
          <a:p>
            <a:endParaRPr lang="en-US" dirty="0"/>
          </a:p>
        </p:txBody>
      </p:sp>
      <p:sp>
        <p:nvSpPr>
          <p:cNvPr id="4" name="Slide Number Placeholder 3"/>
          <p:cNvSpPr>
            <a:spLocks noGrp="1"/>
          </p:cNvSpPr>
          <p:nvPr>
            <p:ph type="sldNum" sz="quarter" idx="12"/>
          </p:nvPr>
        </p:nvSpPr>
        <p:spPr/>
        <p:txBody>
          <a:bodyPr/>
          <a:lstStyle/>
          <a:p>
            <a:fld id="{107B1B84-1149-468F-8E3D-074FDC78B83C}" type="slidenum">
              <a:rPr lang="en-US" smtClean="0"/>
              <a:pPr/>
              <a:t>19</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endParaRPr lang="en-CA" dirty="0"/>
          </a:p>
          <a:p>
            <a:endParaRPr lang="en-US" dirty="0"/>
          </a:p>
        </p:txBody>
      </p:sp>
      <p:sp>
        <p:nvSpPr>
          <p:cNvPr id="5" name="Slide Number Placeholder 4"/>
          <p:cNvSpPr>
            <a:spLocks noGrp="1"/>
          </p:cNvSpPr>
          <p:nvPr>
            <p:ph type="sldNum" sz="quarter" idx="4294967295"/>
          </p:nvPr>
        </p:nvSpPr>
        <p:spPr>
          <a:xfrm>
            <a:off x="7308850" y="6237288"/>
            <a:ext cx="457200" cy="476250"/>
          </a:xfrm>
          <a:prstGeom prst="rect">
            <a:avLst/>
          </a:prstGeom>
        </p:spPr>
        <p:txBody>
          <a:bodyPr/>
          <a:lstStyle/>
          <a:p>
            <a:fld id="{884DD8C9-6161-475B-AD60-1DFE511C8994}" type="slidenum">
              <a:rPr lang="en-US"/>
              <a:pPr/>
              <a:t>2</a:t>
            </a:fld>
            <a:endParaRPr lang="en-US"/>
          </a:p>
        </p:txBody>
      </p:sp>
      <p:sp>
        <p:nvSpPr>
          <p:cNvPr id="606210" name="Rectangle 2"/>
          <p:cNvSpPr>
            <a:spLocks noGrp="1" noChangeArrowheads="1"/>
          </p:cNvSpPr>
          <p:nvPr>
            <p:ph type="title"/>
          </p:nvPr>
        </p:nvSpPr>
        <p:spPr>
          <a:ln/>
        </p:spPr>
        <p:txBody>
          <a:bodyPr/>
          <a:lstStyle/>
          <a:p>
            <a:r>
              <a:rPr lang="en-CA"/>
              <a:t>CISSP Expectations</a:t>
            </a:r>
          </a:p>
        </p:txBody>
      </p:sp>
      <p:sp>
        <p:nvSpPr>
          <p:cNvPr id="606211" name="Rectangle 3"/>
          <p:cNvSpPr>
            <a:spLocks noGrp="1" noChangeArrowheads="1"/>
          </p:cNvSpPr>
          <p:nvPr>
            <p:ph type="body" idx="1"/>
          </p:nvPr>
        </p:nvSpPr>
        <p:spPr/>
        <p:txBody>
          <a:bodyPr/>
          <a:lstStyle/>
          <a:p>
            <a:pPr>
              <a:lnSpc>
                <a:spcPct val="90000"/>
              </a:lnSpc>
              <a:buNone/>
            </a:pPr>
            <a:r>
              <a:rPr lang="en-CA" sz="2000" dirty="0"/>
              <a:t>The CISSP should fully understand:</a:t>
            </a:r>
          </a:p>
          <a:p>
            <a:pPr>
              <a:lnSpc>
                <a:spcPct val="90000"/>
              </a:lnSpc>
              <a:buFontTx/>
              <a:buChar char="•"/>
            </a:pPr>
            <a:r>
              <a:rPr lang="en-CA" sz="2000" dirty="0"/>
              <a:t>Threat types, including physical attack, arson, accidental damage and burglary; environmental damage, irregularities and disruptions</a:t>
            </a:r>
          </a:p>
          <a:p>
            <a:pPr>
              <a:lnSpc>
                <a:spcPct val="90000"/>
              </a:lnSpc>
              <a:buFontTx/>
              <a:buChar char="•"/>
            </a:pPr>
            <a:r>
              <a:rPr lang="en-CA" sz="2000" dirty="0"/>
              <a:t>Threat sources, including pressure and terrorist groups, criminals, staff and contractors, and the general public</a:t>
            </a:r>
          </a:p>
          <a:p>
            <a:pPr>
              <a:lnSpc>
                <a:spcPct val="90000"/>
              </a:lnSpc>
              <a:buFontTx/>
              <a:buChar char="•"/>
            </a:pPr>
            <a:r>
              <a:rPr lang="en-CA" sz="2000" dirty="0"/>
              <a:t>Vulnerabilities, including inadequate or lapsed procedures and weak or inappropriate physical security measures</a:t>
            </a:r>
          </a:p>
          <a:p>
            <a:pPr>
              <a:lnSpc>
                <a:spcPct val="90000"/>
              </a:lnSpc>
              <a:buFontTx/>
              <a:buChar char="•"/>
            </a:pPr>
            <a:r>
              <a:rPr lang="en-CA" sz="2000" dirty="0"/>
              <a:t>The organization of perimeter, site zones, and building security</a:t>
            </a:r>
          </a:p>
          <a:p>
            <a:pPr>
              <a:lnSpc>
                <a:spcPct val="90000"/>
              </a:lnSpc>
              <a:buFontTx/>
              <a:buChar char="•"/>
            </a:pPr>
            <a:r>
              <a:rPr lang="en-CA" sz="2000" dirty="0"/>
              <a:t>The benefits of including </a:t>
            </a:r>
            <a:r>
              <a:rPr lang="en-CA" sz="2000" dirty="0" err="1"/>
              <a:t>preexisting</a:t>
            </a:r>
            <a:r>
              <a:rPr lang="en-CA" sz="2000" dirty="0"/>
              <a:t> physical and procedural measures in system security strategies, and of blending physical and procedural measures with technical measures in a defence-in-depth strategy</a:t>
            </a:r>
          </a:p>
          <a:p>
            <a:pPr>
              <a:lnSpc>
                <a:spcPct val="90000"/>
              </a:lnSpc>
              <a:buFontTx/>
              <a:buChar char="•"/>
            </a:pPr>
            <a:endParaRPr lang="en-CA" sz="2000"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5250" name="Rectangle 2"/>
          <p:cNvSpPr>
            <a:spLocks noGrp="1" noChangeArrowheads="1"/>
          </p:cNvSpPr>
          <p:nvPr>
            <p:ph type="title"/>
          </p:nvPr>
        </p:nvSpPr>
        <p:spPr>
          <a:ln/>
        </p:spPr>
        <p:txBody>
          <a:bodyPr/>
          <a:lstStyle/>
          <a:p>
            <a:r>
              <a:rPr lang="en-CA"/>
              <a:t>Visitors</a:t>
            </a:r>
          </a:p>
        </p:txBody>
      </p:sp>
      <p:sp>
        <p:nvSpPr>
          <p:cNvPr id="565251" name="Rectangle 3"/>
          <p:cNvSpPr>
            <a:spLocks noGrp="1" noChangeArrowheads="1"/>
          </p:cNvSpPr>
          <p:nvPr>
            <p:ph idx="1"/>
          </p:nvPr>
        </p:nvSpPr>
        <p:spPr/>
        <p:txBody>
          <a:bodyPr>
            <a:normAutofit lnSpcReduction="10000"/>
          </a:bodyPr>
          <a:lstStyle/>
          <a:p>
            <a:pPr>
              <a:buNone/>
            </a:pPr>
            <a:r>
              <a:rPr lang="en-CA" sz="2400" dirty="0"/>
              <a:t>A policy for handling visitors should consider</a:t>
            </a:r>
          </a:p>
          <a:p>
            <a:pPr>
              <a:buFontTx/>
              <a:buChar char="•"/>
            </a:pPr>
            <a:r>
              <a:rPr lang="en-CA" sz="2400" dirty="0"/>
              <a:t>Visitor entrance to facility</a:t>
            </a:r>
          </a:p>
          <a:p>
            <a:pPr lvl="1"/>
            <a:r>
              <a:rPr lang="en-CA" sz="2000" dirty="0"/>
              <a:t>Show id, sign a log book</a:t>
            </a:r>
          </a:p>
          <a:p>
            <a:pPr lvl="1"/>
            <a:r>
              <a:rPr lang="en-CA" sz="2000" dirty="0"/>
              <a:t>Read and sign a non-disclosure agreement</a:t>
            </a:r>
          </a:p>
          <a:p>
            <a:pPr lvl="1"/>
            <a:r>
              <a:rPr lang="en-CA" sz="2000" dirty="0"/>
              <a:t>Given a visitor ID badge</a:t>
            </a:r>
          </a:p>
          <a:p>
            <a:pPr>
              <a:buFontTx/>
              <a:buChar char="•"/>
            </a:pPr>
            <a:r>
              <a:rPr lang="en-CA" sz="2400" dirty="0"/>
              <a:t>Visitor badge which clearly identifies them as a </a:t>
            </a:r>
            <a:r>
              <a:rPr lang="en-CA" sz="2400" dirty="0" smtClean="0"/>
              <a:t>visitor, indicates </a:t>
            </a:r>
            <a:r>
              <a:rPr lang="en-CA" sz="2400" dirty="0"/>
              <a:t>if an escort is required, color coded, and names the escort assigned to visitor</a:t>
            </a:r>
          </a:p>
          <a:p>
            <a:pPr>
              <a:buFontTx/>
              <a:buChar char="•"/>
            </a:pPr>
            <a:r>
              <a:rPr lang="en-CA" sz="2400" dirty="0"/>
              <a:t>Monitor the activities of visitors</a:t>
            </a:r>
          </a:p>
          <a:p>
            <a:pPr>
              <a:buFontTx/>
              <a:buChar char="•"/>
            </a:pPr>
            <a:r>
              <a:rPr lang="en-CA" sz="2400" dirty="0"/>
              <a:t>Washrooms and facilities for visitors should be located in low security areas</a:t>
            </a:r>
          </a:p>
        </p:txBody>
      </p:sp>
      <p:sp>
        <p:nvSpPr>
          <p:cNvPr id="5" name="Slide Number Placeholder 4"/>
          <p:cNvSpPr>
            <a:spLocks noGrp="1"/>
          </p:cNvSpPr>
          <p:nvPr>
            <p:ph type="sldNum" sz="quarter" idx="12"/>
          </p:nvPr>
        </p:nvSpPr>
        <p:spPr>
          <a:prstGeom prst="rect">
            <a:avLst/>
          </a:prstGeom>
        </p:spPr>
        <p:txBody>
          <a:bodyPr/>
          <a:lstStyle/>
          <a:p>
            <a:fld id="{9B04F40D-0A0C-441A-A2FE-B11ABF9BEEB2}" type="slidenum">
              <a:rPr lang="en-US"/>
              <a:pPr/>
              <a:t>20</a:t>
            </a:fld>
            <a:endParaRPr lang="en-US"/>
          </a:p>
        </p:txBody>
      </p:sp>
      <p:sp>
        <p:nvSpPr>
          <p:cNvPr id="4"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Forms of physical access controls</a:t>
            </a:r>
            <a:endParaRPr lang="en-US" dirty="0"/>
          </a:p>
        </p:txBody>
      </p:sp>
      <p:sp>
        <p:nvSpPr>
          <p:cNvPr id="6" name="Text Placeholder 5"/>
          <p:cNvSpPr>
            <a:spLocks noGrp="1"/>
          </p:cNvSpPr>
          <p:nvPr>
            <p:ph type="body" idx="1"/>
          </p:nvPr>
        </p:nvSpPr>
        <p:spPr/>
        <p:txBody>
          <a:bodyPr/>
          <a:lstStyle/>
          <a:p>
            <a:endParaRPr lang="en-US"/>
          </a:p>
        </p:txBody>
      </p:sp>
      <p:sp>
        <p:nvSpPr>
          <p:cNvPr id="4" name="Slide Number Placeholder 3"/>
          <p:cNvSpPr>
            <a:spLocks noGrp="1"/>
          </p:cNvSpPr>
          <p:nvPr>
            <p:ph type="sldNum" sz="quarter" idx="12"/>
          </p:nvPr>
        </p:nvSpPr>
        <p:spPr/>
        <p:txBody>
          <a:bodyPr/>
          <a:lstStyle/>
          <a:p>
            <a:fld id="{107B1B84-1149-468F-8E3D-074FDC78B83C}" type="slidenum">
              <a:rPr lang="en-US" smtClean="0"/>
              <a:pPr/>
              <a:t>21</a:t>
            </a:fld>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6274" name="Rectangle 2"/>
          <p:cNvSpPr>
            <a:spLocks noGrp="1" noChangeArrowheads="1"/>
          </p:cNvSpPr>
          <p:nvPr>
            <p:ph type="title"/>
          </p:nvPr>
        </p:nvSpPr>
        <p:spPr>
          <a:ln/>
        </p:spPr>
        <p:txBody>
          <a:bodyPr/>
          <a:lstStyle/>
          <a:p>
            <a:r>
              <a:rPr lang="en-CA" dirty="0" smtClean="0"/>
              <a:t>Physical </a:t>
            </a:r>
            <a:r>
              <a:rPr lang="en-CA" dirty="0"/>
              <a:t>Access Controls</a:t>
            </a:r>
          </a:p>
        </p:txBody>
      </p:sp>
      <p:sp>
        <p:nvSpPr>
          <p:cNvPr id="7" name="Text Placeholder 6"/>
          <p:cNvSpPr>
            <a:spLocks noGrp="1"/>
          </p:cNvSpPr>
          <p:nvPr>
            <p:ph type="body" idx="1"/>
          </p:nvPr>
        </p:nvSpPr>
        <p:spPr/>
        <p:txBody>
          <a:bodyPr>
            <a:normAutofit fontScale="92500" lnSpcReduction="20000"/>
          </a:bodyPr>
          <a:lstStyle/>
          <a:p>
            <a:r>
              <a:rPr lang="en-CA" dirty="0" smtClean="0"/>
              <a:t>Physical Forms of Physical Access Controls</a:t>
            </a:r>
          </a:p>
        </p:txBody>
      </p:sp>
      <p:sp>
        <p:nvSpPr>
          <p:cNvPr id="566275" name="Rectangle 3"/>
          <p:cNvSpPr>
            <a:spLocks noGrp="1" noChangeArrowheads="1"/>
          </p:cNvSpPr>
          <p:nvPr>
            <p:ph sz="half" idx="2"/>
          </p:nvPr>
        </p:nvSpPr>
        <p:spPr/>
        <p:txBody>
          <a:bodyPr/>
          <a:lstStyle/>
          <a:p>
            <a:pPr>
              <a:lnSpc>
                <a:spcPct val="80000"/>
              </a:lnSpc>
            </a:pPr>
            <a:r>
              <a:rPr lang="en-CA" sz="2400" dirty="0" smtClean="0"/>
              <a:t>fences </a:t>
            </a:r>
            <a:r>
              <a:rPr lang="en-CA" sz="2400" dirty="0"/>
              <a:t>Gates, Turnstiles</a:t>
            </a:r>
          </a:p>
          <a:p>
            <a:pPr>
              <a:lnSpc>
                <a:spcPct val="80000"/>
              </a:lnSpc>
            </a:pPr>
            <a:r>
              <a:rPr lang="en-CA" sz="2400" dirty="0"/>
              <a:t>man traps</a:t>
            </a:r>
          </a:p>
          <a:p>
            <a:pPr>
              <a:lnSpc>
                <a:spcPct val="80000"/>
              </a:lnSpc>
            </a:pPr>
            <a:r>
              <a:rPr lang="en-CA" sz="2400" dirty="0"/>
              <a:t>lighting </a:t>
            </a:r>
          </a:p>
          <a:p>
            <a:pPr>
              <a:lnSpc>
                <a:spcPct val="80000"/>
              </a:lnSpc>
            </a:pPr>
            <a:r>
              <a:rPr lang="en-CA" sz="2400" dirty="0"/>
              <a:t>security guards </a:t>
            </a:r>
            <a:r>
              <a:rPr lang="en-CA" sz="2400" dirty="0" err="1"/>
              <a:t>vs</a:t>
            </a:r>
            <a:r>
              <a:rPr lang="en-CA" sz="2400" dirty="0"/>
              <a:t> dogs</a:t>
            </a:r>
          </a:p>
          <a:p>
            <a:pPr>
              <a:lnSpc>
                <a:spcPct val="80000"/>
              </a:lnSpc>
            </a:pPr>
            <a:r>
              <a:rPr lang="en-CA" sz="2400" dirty="0"/>
              <a:t>keys, and combination locks</a:t>
            </a:r>
          </a:p>
          <a:p>
            <a:pPr>
              <a:lnSpc>
                <a:spcPct val="80000"/>
              </a:lnSpc>
            </a:pPr>
            <a:r>
              <a:rPr lang="en-CA" sz="2400" dirty="0"/>
              <a:t>badges</a:t>
            </a:r>
          </a:p>
          <a:p>
            <a:pPr>
              <a:lnSpc>
                <a:spcPct val="80000"/>
              </a:lnSpc>
            </a:pPr>
            <a:r>
              <a:rPr lang="en-CA" sz="2400" dirty="0"/>
              <a:t>motion detectors</a:t>
            </a:r>
          </a:p>
          <a:p>
            <a:pPr>
              <a:lnSpc>
                <a:spcPct val="80000"/>
              </a:lnSpc>
            </a:pPr>
            <a:r>
              <a:rPr lang="en-CA" sz="2400" dirty="0"/>
              <a:t>Walls, doors, and </a:t>
            </a:r>
            <a:r>
              <a:rPr lang="en-CA" sz="2400" dirty="0" smtClean="0"/>
              <a:t>windows</a:t>
            </a:r>
            <a:endParaRPr lang="en-CA" sz="2400" dirty="0"/>
          </a:p>
          <a:p>
            <a:pPr>
              <a:lnSpc>
                <a:spcPct val="80000"/>
              </a:lnSpc>
            </a:pPr>
            <a:r>
              <a:rPr lang="en-CA" sz="2400" dirty="0"/>
              <a:t>intrusion </a:t>
            </a:r>
            <a:r>
              <a:rPr lang="en-CA" sz="2400" dirty="0" smtClean="0"/>
              <a:t>alarms</a:t>
            </a:r>
            <a:endParaRPr lang="en-CA" sz="2400" dirty="0"/>
          </a:p>
        </p:txBody>
      </p:sp>
      <p:sp>
        <p:nvSpPr>
          <p:cNvPr id="8" name="Text Placeholder 7"/>
          <p:cNvSpPr>
            <a:spLocks noGrp="1"/>
          </p:cNvSpPr>
          <p:nvPr>
            <p:ph type="body" sz="quarter" idx="3"/>
          </p:nvPr>
        </p:nvSpPr>
        <p:spPr/>
        <p:txBody>
          <a:bodyPr>
            <a:normAutofit fontScale="92500" lnSpcReduction="20000"/>
          </a:bodyPr>
          <a:lstStyle/>
          <a:p>
            <a:r>
              <a:rPr lang="en-CA" dirty="0" smtClean="0"/>
              <a:t>Technical Forms of Physical Access Controls</a:t>
            </a:r>
          </a:p>
        </p:txBody>
      </p:sp>
      <p:sp>
        <p:nvSpPr>
          <p:cNvPr id="6" name="Content Placeholder 5"/>
          <p:cNvSpPr>
            <a:spLocks noGrp="1"/>
          </p:cNvSpPr>
          <p:nvPr>
            <p:ph sz="quarter" idx="4"/>
          </p:nvPr>
        </p:nvSpPr>
        <p:spPr/>
        <p:txBody>
          <a:bodyPr/>
          <a:lstStyle/>
          <a:p>
            <a:pPr>
              <a:lnSpc>
                <a:spcPct val="80000"/>
              </a:lnSpc>
            </a:pPr>
            <a:r>
              <a:rPr lang="en-CA" sz="2400" dirty="0" smtClean="0"/>
              <a:t>smart cards</a:t>
            </a:r>
          </a:p>
          <a:p>
            <a:pPr>
              <a:lnSpc>
                <a:spcPct val="80000"/>
              </a:lnSpc>
            </a:pPr>
            <a:r>
              <a:rPr lang="en-CA" sz="2400" dirty="0" smtClean="0"/>
              <a:t>proximity readers</a:t>
            </a:r>
          </a:p>
          <a:p>
            <a:pPr>
              <a:lnSpc>
                <a:spcPct val="80000"/>
              </a:lnSpc>
            </a:pPr>
            <a:r>
              <a:rPr lang="en-CA" sz="2400" dirty="0" smtClean="0"/>
              <a:t>access abuses</a:t>
            </a:r>
          </a:p>
          <a:p>
            <a:pPr>
              <a:lnSpc>
                <a:spcPct val="80000"/>
              </a:lnSpc>
            </a:pPr>
            <a:r>
              <a:rPr lang="en-CA" sz="2400" dirty="0" err="1" smtClean="0"/>
              <a:t>cctv</a:t>
            </a:r>
            <a:endParaRPr lang="en-CA" sz="2400" dirty="0" smtClean="0"/>
          </a:p>
          <a:p>
            <a:pPr>
              <a:lnSpc>
                <a:spcPct val="80000"/>
              </a:lnSpc>
            </a:pPr>
            <a:r>
              <a:rPr lang="en-CA" sz="2400" dirty="0" smtClean="0"/>
              <a:t>IDS</a:t>
            </a:r>
          </a:p>
          <a:p>
            <a:pPr>
              <a:lnSpc>
                <a:spcPct val="80000"/>
              </a:lnSpc>
            </a:pPr>
            <a:r>
              <a:rPr lang="en-CA" sz="2400" dirty="0" smtClean="0"/>
              <a:t>emanations security</a:t>
            </a:r>
          </a:p>
          <a:p>
            <a:pPr lvl="1">
              <a:lnSpc>
                <a:spcPct val="80000"/>
              </a:lnSpc>
            </a:pPr>
            <a:endParaRPr lang="en-CA" sz="2000" dirty="0" smtClean="0"/>
          </a:p>
          <a:p>
            <a:pPr>
              <a:lnSpc>
                <a:spcPct val="80000"/>
              </a:lnSpc>
              <a:buNone/>
            </a:pPr>
            <a:r>
              <a:rPr lang="en-CA" sz="2400" dirty="0" smtClean="0"/>
              <a:t>Portable device security</a:t>
            </a:r>
          </a:p>
          <a:p>
            <a:endParaRPr lang="en-US" sz="3600" dirty="0"/>
          </a:p>
        </p:txBody>
      </p:sp>
      <p:sp>
        <p:nvSpPr>
          <p:cNvPr id="4" name="Footer Placeholder 3"/>
          <p:cNvSpPr>
            <a:spLocks noGrp="1"/>
          </p:cNvSpPr>
          <p:nvPr>
            <p:ph type="ftr" sz="quarter" idx="11"/>
          </p:nvPr>
        </p:nvSpPr>
        <p:spPr/>
        <p:txBody>
          <a:bodyPr/>
          <a:lstStyle/>
          <a:p>
            <a:endParaRPr lang="en-CA" dirty="0"/>
          </a:p>
          <a:p>
            <a:endParaRPr lang="en-US" dirty="0"/>
          </a:p>
        </p:txBody>
      </p:sp>
      <p:sp>
        <p:nvSpPr>
          <p:cNvPr id="5" name="Slide Number Placeholder 4"/>
          <p:cNvSpPr>
            <a:spLocks noGrp="1"/>
          </p:cNvSpPr>
          <p:nvPr>
            <p:ph type="sldNum" sz="quarter" idx="12"/>
          </p:nvPr>
        </p:nvSpPr>
        <p:spPr>
          <a:prstGeom prst="rect">
            <a:avLst/>
          </a:prstGeom>
        </p:spPr>
        <p:txBody>
          <a:bodyPr/>
          <a:lstStyle/>
          <a:p>
            <a:fld id="{E462C99E-94F5-47D5-810F-06710847484B}" type="slidenum">
              <a:rPr lang="en-US"/>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298" name="Rectangle 2"/>
          <p:cNvSpPr>
            <a:spLocks noGrp="1" noChangeArrowheads="1"/>
          </p:cNvSpPr>
          <p:nvPr>
            <p:ph type="title"/>
          </p:nvPr>
        </p:nvSpPr>
        <p:spPr>
          <a:ln/>
        </p:spPr>
        <p:txBody>
          <a:bodyPr>
            <a:normAutofit fontScale="90000"/>
          </a:bodyPr>
          <a:lstStyle/>
          <a:p>
            <a:r>
              <a:rPr lang="en-CA" dirty="0" smtClean="0"/>
              <a:t>Fences</a:t>
            </a:r>
            <a:r>
              <a:rPr lang="en-CA" dirty="0"/>
              <a:t>, Gates, Turnstiles, and Mantraps</a:t>
            </a:r>
          </a:p>
        </p:txBody>
      </p:sp>
      <p:sp>
        <p:nvSpPr>
          <p:cNvPr id="567299" name="Rectangle 3"/>
          <p:cNvSpPr>
            <a:spLocks noGrp="1" noChangeArrowheads="1"/>
          </p:cNvSpPr>
          <p:nvPr>
            <p:ph idx="1"/>
          </p:nvPr>
        </p:nvSpPr>
        <p:spPr/>
        <p:txBody>
          <a:bodyPr>
            <a:normAutofit lnSpcReduction="10000"/>
          </a:bodyPr>
          <a:lstStyle/>
          <a:p>
            <a:pPr defTabSz="876300">
              <a:lnSpc>
                <a:spcPct val="80000"/>
              </a:lnSpc>
              <a:tabLst>
                <a:tab pos="2159000" algn="l"/>
                <a:tab pos="2870200" algn="l"/>
              </a:tabLst>
            </a:pPr>
            <a:r>
              <a:rPr lang="en-CA" sz="2000" dirty="0"/>
              <a:t>Fencing protects the outside perimeter or exterior boundary.  Should act as a deterrent.</a:t>
            </a:r>
          </a:p>
          <a:p>
            <a:pPr defTabSz="876300">
              <a:lnSpc>
                <a:spcPct val="80000"/>
              </a:lnSpc>
              <a:tabLst>
                <a:tab pos="2159000" algn="l"/>
                <a:tab pos="2870200" algn="l"/>
              </a:tabLst>
            </a:pPr>
            <a:r>
              <a:rPr lang="en-CA" sz="2000" b="1" dirty="0"/>
              <a:t>Fencing</a:t>
            </a:r>
            <a:r>
              <a:rPr lang="en-CA" sz="2000" dirty="0"/>
              <a:t> includes fences, gates, turnstiles, and mantraps.</a:t>
            </a:r>
          </a:p>
          <a:p>
            <a:pPr defTabSz="876300">
              <a:lnSpc>
                <a:spcPct val="80000"/>
              </a:lnSpc>
              <a:tabLst>
                <a:tab pos="2159000" algn="l"/>
                <a:tab pos="2870200" algn="l"/>
              </a:tabLst>
            </a:pPr>
            <a:r>
              <a:rPr lang="en-CA" sz="2000" dirty="0"/>
              <a:t>General fence height, refers to gates also</a:t>
            </a:r>
          </a:p>
          <a:p>
            <a:pPr lvl="1" defTabSz="876300">
              <a:lnSpc>
                <a:spcPct val="80000"/>
              </a:lnSpc>
              <a:tabLst>
                <a:tab pos="2159000" algn="l"/>
                <a:tab pos="2870200" algn="l"/>
              </a:tabLst>
            </a:pPr>
            <a:r>
              <a:rPr lang="en-CA" sz="1800" dirty="0"/>
              <a:t>3 to 4 ft	1m	deter casual trespassers</a:t>
            </a:r>
          </a:p>
          <a:p>
            <a:pPr lvl="1" defTabSz="876300">
              <a:lnSpc>
                <a:spcPct val="80000"/>
              </a:lnSpc>
              <a:tabLst>
                <a:tab pos="2159000" algn="l"/>
                <a:tab pos="2870200" algn="l"/>
              </a:tabLst>
            </a:pPr>
            <a:r>
              <a:rPr lang="en-CA" sz="1800" dirty="0"/>
              <a:t>6 to 7 ft	2m	too high to climb easily</a:t>
            </a:r>
          </a:p>
          <a:p>
            <a:pPr lvl="1" defTabSz="876300">
              <a:lnSpc>
                <a:spcPct val="80000"/>
              </a:lnSpc>
              <a:tabLst>
                <a:tab pos="2159000" algn="l"/>
                <a:tab pos="2870200" algn="l"/>
              </a:tabLst>
            </a:pPr>
            <a:r>
              <a:rPr lang="en-CA" sz="1800" dirty="0"/>
              <a:t>8 ft  (2.4 m) high, with 3 strand barbed wire</a:t>
            </a:r>
            <a:br>
              <a:rPr lang="en-CA" sz="1800" dirty="0"/>
            </a:br>
            <a:r>
              <a:rPr lang="en-CA" sz="1800" dirty="0"/>
              <a:t>		deter determined intruders</a:t>
            </a:r>
          </a:p>
          <a:p>
            <a:pPr lvl="1" defTabSz="876300">
              <a:lnSpc>
                <a:spcPct val="80000"/>
              </a:lnSpc>
              <a:tabLst>
                <a:tab pos="2159000" algn="l"/>
                <a:tab pos="2870200" algn="l"/>
              </a:tabLst>
            </a:pPr>
            <a:r>
              <a:rPr lang="en-CA" sz="1800" dirty="0"/>
              <a:t>None		</a:t>
            </a:r>
            <a:r>
              <a:rPr lang="en-CA" sz="1800" b="1" dirty="0"/>
              <a:t>stop</a:t>
            </a:r>
            <a:r>
              <a:rPr lang="en-CA" sz="1800" dirty="0"/>
              <a:t> determined intruders</a:t>
            </a:r>
          </a:p>
          <a:p>
            <a:pPr defTabSz="876300">
              <a:lnSpc>
                <a:spcPct val="80000"/>
              </a:lnSpc>
              <a:tabLst>
                <a:tab pos="2159000" algn="l"/>
                <a:tab pos="2870200" algn="l"/>
              </a:tabLst>
            </a:pPr>
            <a:r>
              <a:rPr lang="en-CA" sz="2000" dirty="0"/>
              <a:t>Turnstiles allow one person entry, typically in one direction.</a:t>
            </a:r>
          </a:p>
          <a:p>
            <a:pPr defTabSz="876300">
              <a:lnSpc>
                <a:spcPct val="80000"/>
              </a:lnSpc>
              <a:tabLst>
                <a:tab pos="2159000" algn="l"/>
                <a:tab pos="2870200" algn="l"/>
              </a:tabLst>
            </a:pPr>
            <a:r>
              <a:rPr lang="en-CA" sz="2000" dirty="0"/>
              <a:t>Mantraps are used to control access</a:t>
            </a:r>
          </a:p>
          <a:p>
            <a:pPr lvl="1" defTabSz="876300">
              <a:lnSpc>
                <a:spcPct val="80000"/>
              </a:lnSpc>
              <a:tabLst>
                <a:tab pos="2159000" algn="l"/>
                <a:tab pos="2870200" algn="l"/>
              </a:tabLst>
            </a:pPr>
            <a:r>
              <a:rPr lang="en-CA" sz="1800" dirty="0"/>
              <a:t>Double set of locked doors or turnstiles to prevent piggybacking</a:t>
            </a:r>
          </a:p>
          <a:p>
            <a:pPr lvl="1" defTabSz="876300">
              <a:lnSpc>
                <a:spcPct val="80000"/>
              </a:lnSpc>
              <a:tabLst>
                <a:tab pos="2159000" algn="l"/>
                <a:tab pos="2870200" algn="l"/>
              </a:tabLst>
            </a:pPr>
            <a:r>
              <a:rPr lang="en-CA" sz="1800" dirty="0"/>
              <a:t>May contain a weighted floor, may be monitored</a:t>
            </a:r>
          </a:p>
          <a:p>
            <a:pPr defTabSz="876300">
              <a:lnSpc>
                <a:spcPct val="80000"/>
              </a:lnSpc>
              <a:tabLst>
                <a:tab pos="2159000" algn="l"/>
                <a:tab pos="2870200" algn="l"/>
              </a:tabLst>
            </a:pPr>
            <a:r>
              <a:rPr lang="en-CA" sz="2000" dirty="0"/>
              <a:t>Automated gates and pole barriers control vehicles entering and exiting a facility</a:t>
            </a:r>
          </a:p>
          <a:p>
            <a:pPr lvl="1" defTabSz="876300">
              <a:lnSpc>
                <a:spcPct val="80000"/>
              </a:lnSpc>
              <a:buFontTx/>
              <a:buNone/>
              <a:tabLst>
                <a:tab pos="2159000" algn="l"/>
                <a:tab pos="2870200" algn="l"/>
              </a:tabLst>
            </a:pPr>
            <a:endParaRPr lang="en-CA" sz="1800" dirty="0"/>
          </a:p>
        </p:txBody>
      </p:sp>
      <p:sp>
        <p:nvSpPr>
          <p:cNvPr id="7" name="Slide Number Placeholder 4"/>
          <p:cNvSpPr>
            <a:spLocks noGrp="1"/>
          </p:cNvSpPr>
          <p:nvPr>
            <p:ph type="sldNum" sz="quarter" idx="12"/>
          </p:nvPr>
        </p:nvSpPr>
        <p:spPr>
          <a:prstGeom prst="rect">
            <a:avLst/>
          </a:prstGeom>
        </p:spPr>
        <p:txBody>
          <a:bodyPr/>
          <a:lstStyle/>
          <a:p>
            <a:fld id="{9344B975-B51E-4FD7-8898-D87FA0FC006E}" type="slidenum">
              <a:rPr lang="en-US"/>
              <a:pPr/>
              <a:t>23</a:t>
            </a:fld>
            <a:endParaRPr lang="en-US"/>
          </a:p>
        </p:txBody>
      </p:sp>
      <p:sp>
        <p:nvSpPr>
          <p:cNvPr id="6"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sp>
        <p:nvSpPr>
          <p:cNvPr id="567300" name="Rectangle 4"/>
          <p:cNvSpPr>
            <a:spLocks noChangeArrowheads="1"/>
          </p:cNvSpPr>
          <p:nvPr/>
        </p:nvSpPr>
        <p:spPr bwMode="auto">
          <a:xfrm>
            <a:off x="6858016" y="3071810"/>
            <a:ext cx="2016125" cy="1031875"/>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anchor="ctr">
            <a:spAutoFit/>
          </a:bodyPr>
          <a:lstStyle/>
          <a:p>
            <a:pPr defTabSz="914400"/>
            <a:r>
              <a:rPr lang="en-CA" dirty="0"/>
              <a:t>Disadvantage: cost and appearance</a:t>
            </a:r>
          </a:p>
        </p:txBody>
      </p:sp>
      <p:pic>
        <p:nvPicPr>
          <p:cNvPr id="567301" name="Picture 5" descr="MCj04325260000[1]"/>
          <p:cNvPicPr>
            <a:picLocks noChangeAspect="1" noChangeArrowheads="1"/>
          </p:cNvPicPr>
          <p:nvPr/>
        </p:nvPicPr>
        <p:blipFill>
          <a:blip r:embed="rId3"/>
          <a:srcRect/>
          <a:stretch>
            <a:fillRect/>
          </a:stretch>
        </p:blipFill>
        <p:spPr bwMode="auto">
          <a:xfrm>
            <a:off x="487339" y="3214686"/>
            <a:ext cx="798513" cy="798512"/>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346" name="Rectangle 2"/>
          <p:cNvSpPr>
            <a:spLocks noGrp="1" noChangeArrowheads="1"/>
          </p:cNvSpPr>
          <p:nvPr>
            <p:ph type="title"/>
          </p:nvPr>
        </p:nvSpPr>
        <p:spPr>
          <a:ln/>
        </p:spPr>
        <p:txBody>
          <a:bodyPr/>
          <a:lstStyle/>
          <a:p>
            <a:r>
              <a:rPr lang="en-CA" dirty="0" smtClean="0"/>
              <a:t>Lighting</a:t>
            </a:r>
            <a:endParaRPr lang="en-CA" dirty="0"/>
          </a:p>
        </p:txBody>
      </p:sp>
      <p:sp>
        <p:nvSpPr>
          <p:cNvPr id="569347" name="Rectangle 3"/>
          <p:cNvSpPr>
            <a:spLocks noGrp="1" noChangeArrowheads="1"/>
          </p:cNvSpPr>
          <p:nvPr>
            <p:ph idx="1"/>
          </p:nvPr>
        </p:nvSpPr>
        <p:spPr/>
        <p:txBody>
          <a:bodyPr/>
          <a:lstStyle/>
          <a:p>
            <a:pPr>
              <a:buFontTx/>
              <a:buChar char="•"/>
            </a:pPr>
            <a:r>
              <a:rPr lang="en-CA" sz="2400" dirty="0"/>
              <a:t>Should be sufficient to provide personnel safety, and to prevent prowlers</a:t>
            </a:r>
          </a:p>
          <a:p>
            <a:pPr>
              <a:buFontTx/>
              <a:buChar char="•"/>
            </a:pPr>
            <a:r>
              <a:rPr lang="en-CA" sz="2400" dirty="0"/>
              <a:t>Should not illuminate the position of guards, cameras, dogs control posts, </a:t>
            </a:r>
            <a:r>
              <a:rPr lang="en-CA" sz="2400" dirty="0" smtClean="0"/>
              <a:t>etc</a:t>
            </a:r>
            <a:endParaRPr lang="en-CA" sz="2400" dirty="0"/>
          </a:p>
          <a:p>
            <a:r>
              <a:rPr lang="en-CA" sz="2400" dirty="0"/>
              <a:t>Critical areas:  “</a:t>
            </a:r>
            <a:r>
              <a:rPr lang="en-CA" sz="2400" b="1" dirty="0"/>
              <a:t>two candle foot of power at a height of 8 feet</a:t>
            </a:r>
            <a:r>
              <a:rPr lang="en-CA" sz="2400" dirty="0" smtClean="0"/>
              <a:t>”</a:t>
            </a:r>
            <a:endParaRPr lang="en-CA" sz="2400" dirty="0"/>
          </a:p>
          <a:p>
            <a:r>
              <a:rPr lang="en-CA" sz="2400" dirty="0"/>
              <a:t>(Candle-foot:  The illumination produced by a British standard candle at a distance of one foot; -- used as a unit of illumination.)</a:t>
            </a:r>
          </a:p>
        </p:txBody>
      </p:sp>
      <p:sp>
        <p:nvSpPr>
          <p:cNvPr id="5" name="Slide Number Placeholder 4"/>
          <p:cNvSpPr>
            <a:spLocks noGrp="1"/>
          </p:cNvSpPr>
          <p:nvPr>
            <p:ph type="sldNum" sz="quarter" idx="12"/>
          </p:nvPr>
        </p:nvSpPr>
        <p:spPr>
          <a:prstGeom prst="rect">
            <a:avLst/>
          </a:prstGeom>
        </p:spPr>
        <p:txBody>
          <a:bodyPr/>
          <a:lstStyle/>
          <a:p>
            <a:fld id="{FF11191F-1ABF-438A-828F-7CDE12D5ED4A}" type="slidenum">
              <a:rPr lang="en-US"/>
              <a:pPr/>
              <a:t>24</a:t>
            </a:fld>
            <a:endParaRPr lang="en-US"/>
          </a:p>
        </p:txBody>
      </p:sp>
      <p:sp>
        <p:nvSpPr>
          <p:cNvPr id="4"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pic>
        <p:nvPicPr>
          <p:cNvPr id="6" name="Picture 5" descr="MCj04325260000[1]"/>
          <p:cNvPicPr>
            <a:picLocks noChangeAspect="1" noChangeArrowheads="1"/>
          </p:cNvPicPr>
          <p:nvPr/>
        </p:nvPicPr>
        <p:blipFill>
          <a:blip r:embed="rId3"/>
          <a:srcRect/>
          <a:stretch>
            <a:fillRect/>
          </a:stretch>
        </p:blipFill>
        <p:spPr bwMode="auto">
          <a:xfrm>
            <a:off x="142844" y="3571876"/>
            <a:ext cx="798513" cy="798512"/>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noChangeArrowheads="1"/>
          </p:cNvPicPr>
          <p:nvPr/>
        </p:nvPicPr>
        <p:blipFill>
          <a:blip r:embed="rId3"/>
          <a:srcRect l="15000" t="1" r="16001"/>
          <a:stretch>
            <a:fillRect/>
          </a:stretch>
        </p:blipFill>
        <p:spPr bwMode="auto">
          <a:xfrm>
            <a:off x="7500958" y="0"/>
            <a:ext cx="1643042" cy="2381226"/>
          </a:xfrm>
          <a:prstGeom prst="rect">
            <a:avLst/>
          </a:prstGeom>
          <a:noFill/>
          <a:ln w="25400" algn="ctr">
            <a:noFill/>
            <a:miter lim="800000"/>
            <a:headEnd/>
            <a:tailEnd/>
          </a:ln>
          <a:effectLst/>
        </p:spPr>
      </p:pic>
      <p:sp>
        <p:nvSpPr>
          <p:cNvPr id="587778" name="Rectangle 2"/>
          <p:cNvSpPr>
            <a:spLocks noGrp="1" noChangeArrowheads="1"/>
          </p:cNvSpPr>
          <p:nvPr>
            <p:ph type="title"/>
          </p:nvPr>
        </p:nvSpPr>
        <p:spPr>
          <a:ln/>
        </p:spPr>
        <p:txBody>
          <a:bodyPr/>
          <a:lstStyle/>
          <a:p>
            <a:pPr algn="l"/>
            <a:r>
              <a:rPr lang="en-CA" dirty="0" smtClean="0"/>
              <a:t>Security </a:t>
            </a:r>
            <a:r>
              <a:rPr lang="en-CA" dirty="0"/>
              <a:t>guards </a:t>
            </a:r>
            <a:r>
              <a:rPr lang="en-CA" dirty="0" err="1"/>
              <a:t>vs</a:t>
            </a:r>
            <a:r>
              <a:rPr lang="en-CA" dirty="0"/>
              <a:t> Dogs</a:t>
            </a:r>
          </a:p>
        </p:txBody>
      </p:sp>
      <p:sp>
        <p:nvSpPr>
          <p:cNvPr id="8" name="Text Placeholder 7"/>
          <p:cNvSpPr>
            <a:spLocks noGrp="1"/>
          </p:cNvSpPr>
          <p:nvPr>
            <p:ph type="body" idx="1"/>
          </p:nvPr>
        </p:nvSpPr>
        <p:spPr/>
        <p:txBody>
          <a:bodyPr>
            <a:normAutofit fontScale="92500"/>
          </a:bodyPr>
          <a:lstStyle/>
          <a:p>
            <a:r>
              <a:rPr lang="en-CA" dirty="0" smtClean="0"/>
              <a:t>Security guard advantages</a:t>
            </a:r>
          </a:p>
        </p:txBody>
      </p:sp>
      <p:sp>
        <p:nvSpPr>
          <p:cNvPr id="587780" name="Rectangle 4"/>
          <p:cNvSpPr>
            <a:spLocks noGrp="1" noChangeArrowheads="1"/>
          </p:cNvSpPr>
          <p:nvPr>
            <p:ph sz="half" idx="2"/>
          </p:nvPr>
        </p:nvSpPr>
        <p:spPr/>
        <p:txBody>
          <a:bodyPr>
            <a:normAutofit lnSpcReduction="10000"/>
          </a:bodyPr>
          <a:lstStyle/>
          <a:p>
            <a:pPr marL="266700" indent="-266700">
              <a:lnSpc>
                <a:spcPct val="90000"/>
              </a:lnSpc>
              <a:buFontTx/>
              <a:buChar char="•"/>
            </a:pPr>
            <a:r>
              <a:rPr lang="en-CA" sz="1800" dirty="0" smtClean="0">
                <a:solidFill>
                  <a:schemeClr val="accent2"/>
                </a:solidFill>
              </a:rPr>
              <a:t>Ability </a:t>
            </a:r>
            <a:r>
              <a:rPr lang="en-CA" sz="1800" dirty="0">
                <a:solidFill>
                  <a:schemeClr val="accent2"/>
                </a:solidFill>
              </a:rPr>
              <a:t>to use </a:t>
            </a:r>
            <a:r>
              <a:rPr lang="en-CA" sz="1800" b="1" dirty="0">
                <a:solidFill>
                  <a:schemeClr val="accent2"/>
                </a:solidFill>
              </a:rPr>
              <a:t>human judgement</a:t>
            </a:r>
          </a:p>
          <a:p>
            <a:pPr marL="266700" indent="-266700">
              <a:lnSpc>
                <a:spcPct val="90000"/>
              </a:lnSpc>
              <a:buFontTx/>
              <a:buChar char="•"/>
            </a:pPr>
            <a:r>
              <a:rPr lang="en-CA" sz="1800" dirty="0"/>
              <a:t>Visible deterrent, response and control</a:t>
            </a:r>
          </a:p>
          <a:p>
            <a:pPr marL="266700" indent="-266700">
              <a:lnSpc>
                <a:spcPct val="90000"/>
              </a:lnSpc>
              <a:buFontTx/>
              <a:buChar char="•"/>
            </a:pPr>
            <a:r>
              <a:rPr lang="en-CA" sz="1800" dirty="0"/>
              <a:t>Can perform other functions, such as visitor escort</a:t>
            </a:r>
          </a:p>
          <a:p>
            <a:pPr marL="266700" indent="-266700">
              <a:lnSpc>
                <a:spcPct val="90000"/>
              </a:lnSpc>
            </a:pPr>
            <a:r>
              <a:rPr lang="en-CA" sz="1800" dirty="0"/>
              <a:t>Disadvantages</a:t>
            </a:r>
          </a:p>
          <a:p>
            <a:pPr marL="266700" indent="-266700">
              <a:lnSpc>
                <a:spcPct val="90000"/>
              </a:lnSpc>
              <a:buFontTx/>
              <a:buChar char="•"/>
            </a:pPr>
            <a:r>
              <a:rPr lang="en-CA" sz="1800" dirty="0"/>
              <a:t>Site may be human incompatible</a:t>
            </a:r>
          </a:p>
          <a:p>
            <a:pPr marL="266700" indent="-266700">
              <a:lnSpc>
                <a:spcPct val="90000"/>
              </a:lnSpc>
              <a:buFontTx/>
              <a:buChar char="•"/>
            </a:pPr>
            <a:r>
              <a:rPr lang="en-CA" sz="1800" dirty="0"/>
              <a:t>Reliability and integrity not always accurately measured by pre-employment screening</a:t>
            </a:r>
          </a:p>
          <a:p>
            <a:pPr marL="266700" indent="-266700">
              <a:lnSpc>
                <a:spcPct val="90000"/>
              </a:lnSpc>
              <a:buFontTx/>
              <a:buChar char="•"/>
            </a:pPr>
            <a:r>
              <a:rPr lang="en-CA" sz="1800" dirty="0"/>
              <a:t>Element of human error</a:t>
            </a:r>
          </a:p>
          <a:p>
            <a:pPr marL="266700" indent="-266700">
              <a:lnSpc>
                <a:spcPct val="90000"/>
              </a:lnSpc>
              <a:buFontTx/>
              <a:buChar char="•"/>
            </a:pPr>
            <a:r>
              <a:rPr lang="en-CA" sz="1800" dirty="0"/>
              <a:t>Vacation, illness, substance abuse</a:t>
            </a:r>
          </a:p>
          <a:p>
            <a:pPr marL="266700" indent="-266700">
              <a:lnSpc>
                <a:spcPct val="90000"/>
              </a:lnSpc>
              <a:buFontTx/>
              <a:buChar char="•"/>
            </a:pPr>
            <a:r>
              <a:rPr lang="en-CA" sz="1800" dirty="0">
                <a:solidFill>
                  <a:schemeClr val="accent2"/>
                </a:solidFill>
              </a:rPr>
              <a:t>Expensive</a:t>
            </a:r>
            <a:r>
              <a:rPr lang="en-CA" sz="1800" dirty="0"/>
              <a:t>:  high cost of hiring or outsourcing</a:t>
            </a:r>
          </a:p>
        </p:txBody>
      </p:sp>
      <p:sp>
        <p:nvSpPr>
          <p:cNvPr id="9" name="Text Placeholder 8"/>
          <p:cNvSpPr>
            <a:spLocks noGrp="1"/>
          </p:cNvSpPr>
          <p:nvPr>
            <p:ph type="body" sz="quarter" idx="3"/>
          </p:nvPr>
        </p:nvSpPr>
        <p:spPr/>
        <p:txBody>
          <a:bodyPr>
            <a:normAutofit fontScale="77500" lnSpcReduction="20000"/>
          </a:bodyPr>
          <a:lstStyle/>
          <a:p>
            <a:r>
              <a:rPr lang="en-CA" dirty="0" smtClean="0"/>
              <a:t>Guard dog</a:t>
            </a:r>
          </a:p>
          <a:p>
            <a:r>
              <a:rPr lang="en-CA" dirty="0" smtClean="0"/>
              <a:t>advantages:</a:t>
            </a:r>
          </a:p>
        </p:txBody>
      </p:sp>
      <p:sp>
        <p:nvSpPr>
          <p:cNvPr id="587781" name="Rectangle 5"/>
          <p:cNvSpPr>
            <a:spLocks noGrp="1" noChangeArrowheads="1"/>
          </p:cNvSpPr>
          <p:nvPr>
            <p:ph sz="quarter" idx="4"/>
          </p:nvPr>
        </p:nvSpPr>
        <p:spPr/>
        <p:txBody>
          <a:bodyPr>
            <a:normAutofit lnSpcReduction="10000"/>
          </a:bodyPr>
          <a:lstStyle/>
          <a:p>
            <a:pPr marL="266700" indent="-266700">
              <a:lnSpc>
                <a:spcPct val="90000"/>
              </a:lnSpc>
              <a:buFontTx/>
              <a:buChar char="•"/>
            </a:pPr>
            <a:r>
              <a:rPr lang="en-CA" sz="1800" dirty="0" smtClean="0"/>
              <a:t>24/7</a:t>
            </a:r>
            <a:r>
              <a:rPr lang="en-CA" sz="1800" dirty="0"/>
              <a:t>, don’t need bathroom breaks, can sleep on the job</a:t>
            </a:r>
          </a:p>
          <a:p>
            <a:pPr marL="266700" indent="-266700">
              <a:lnSpc>
                <a:spcPct val="90000"/>
              </a:lnSpc>
              <a:buFontTx/>
              <a:buChar char="•"/>
            </a:pPr>
            <a:r>
              <a:rPr lang="en-CA" sz="1800" dirty="0"/>
              <a:t>Highly visible deterrent (include a sign)</a:t>
            </a:r>
          </a:p>
          <a:p>
            <a:pPr marL="266700" indent="-266700">
              <a:lnSpc>
                <a:spcPct val="90000"/>
              </a:lnSpc>
              <a:buFontTx/>
              <a:buChar char="•"/>
            </a:pPr>
            <a:r>
              <a:rPr lang="en-CA" sz="1800" dirty="0"/>
              <a:t>More loyal and reliable than humans</a:t>
            </a:r>
          </a:p>
          <a:p>
            <a:pPr marL="266700" indent="-266700">
              <a:lnSpc>
                <a:spcPct val="90000"/>
              </a:lnSpc>
              <a:buFontTx/>
              <a:buChar char="•"/>
            </a:pPr>
            <a:r>
              <a:rPr lang="en-CA" sz="1800" dirty="0"/>
              <a:t>More acute sensory abilities</a:t>
            </a:r>
          </a:p>
          <a:p>
            <a:pPr marL="266700" indent="-266700">
              <a:lnSpc>
                <a:spcPct val="90000"/>
              </a:lnSpc>
              <a:buFontTx/>
              <a:buChar char="•"/>
            </a:pPr>
            <a:r>
              <a:rPr lang="en-CA" sz="1800" dirty="0"/>
              <a:t>Cheaper</a:t>
            </a:r>
          </a:p>
          <a:p>
            <a:pPr marL="266700" indent="-266700">
              <a:lnSpc>
                <a:spcPct val="90000"/>
              </a:lnSpc>
            </a:pPr>
            <a:r>
              <a:rPr lang="en-CA" sz="1800" dirty="0"/>
              <a:t>Disadvantages</a:t>
            </a:r>
          </a:p>
          <a:p>
            <a:pPr marL="266700" indent="-266700">
              <a:lnSpc>
                <a:spcPct val="90000"/>
              </a:lnSpc>
              <a:buFontTx/>
              <a:buChar char="•"/>
            </a:pPr>
            <a:r>
              <a:rPr lang="en-CA" sz="1800" dirty="0"/>
              <a:t>Incapable of discernment</a:t>
            </a:r>
          </a:p>
          <a:p>
            <a:pPr marL="266700" indent="-266700">
              <a:lnSpc>
                <a:spcPct val="90000"/>
              </a:lnSpc>
              <a:buFontTx/>
              <a:buChar char="•"/>
            </a:pPr>
            <a:r>
              <a:rPr lang="en-CA" sz="1800" dirty="0"/>
              <a:t>Can only guard outside security perimeter</a:t>
            </a:r>
          </a:p>
          <a:p>
            <a:pPr marL="266700" indent="-266700">
              <a:lnSpc>
                <a:spcPct val="90000"/>
              </a:lnSpc>
              <a:buFontTx/>
              <a:buChar char="•"/>
            </a:pPr>
            <a:r>
              <a:rPr lang="en-CA" sz="1800" dirty="0"/>
              <a:t>Potential liability issue, insurance costs increase</a:t>
            </a:r>
          </a:p>
        </p:txBody>
      </p:sp>
      <p:sp>
        <p:nvSpPr>
          <p:cNvPr id="5" name="Footer Placeholder 4"/>
          <p:cNvSpPr>
            <a:spLocks noGrp="1"/>
          </p:cNvSpPr>
          <p:nvPr>
            <p:ph type="ftr" sz="quarter" idx="11"/>
          </p:nvPr>
        </p:nvSpPr>
        <p:spPr/>
        <p:txBody>
          <a:bodyPr/>
          <a:lstStyle/>
          <a:p>
            <a:endParaRPr lang="en-CA" dirty="0"/>
          </a:p>
          <a:p>
            <a:endParaRPr lang="en-US" dirty="0"/>
          </a:p>
        </p:txBody>
      </p:sp>
      <p:sp>
        <p:nvSpPr>
          <p:cNvPr id="6" name="Slide Number Placeholder 5"/>
          <p:cNvSpPr>
            <a:spLocks noGrp="1"/>
          </p:cNvSpPr>
          <p:nvPr>
            <p:ph type="sldNum" sz="quarter" idx="12"/>
          </p:nvPr>
        </p:nvSpPr>
        <p:spPr/>
        <p:txBody>
          <a:bodyPr/>
          <a:lstStyle/>
          <a:p>
            <a:fld id="{AA8EC982-24DE-402B-9EFE-D6011D344564}" type="slidenum">
              <a:rPr lang="en-US"/>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394" name="Rectangle 2"/>
          <p:cNvSpPr>
            <a:spLocks noGrp="1" noChangeArrowheads="1"/>
          </p:cNvSpPr>
          <p:nvPr>
            <p:ph type="title"/>
          </p:nvPr>
        </p:nvSpPr>
        <p:spPr>
          <a:ln/>
        </p:spPr>
        <p:txBody>
          <a:bodyPr/>
          <a:lstStyle/>
          <a:p>
            <a:r>
              <a:rPr lang="en-CA" dirty="0" smtClean="0"/>
              <a:t>Keys </a:t>
            </a:r>
            <a:r>
              <a:rPr lang="en-CA" dirty="0"/>
              <a:t>and Combination Locks</a:t>
            </a:r>
          </a:p>
        </p:txBody>
      </p:sp>
      <p:sp>
        <p:nvSpPr>
          <p:cNvPr id="571395" name="Rectangle 3"/>
          <p:cNvSpPr>
            <a:spLocks noGrp="1" noChangeArrowheads="1"/>
          </p:cNvSpPr>
          <p:nvPr>
            <p:ph idx="1"/>
          </p:nvPr>
        </p:nvSpPr>
        <p:spPr/>
        <p:txBody>
          <a:bodyPr>
            <a:normAutofit fontScale="92500"/>
          </a:bodyPr>
          <a:lstStyle/>
          <a:p>
            <a:r>
              <a:rPr lang="en-CA" sz="2400" dirty="0"/>
              <a:t>Locks may act as identification and authorization mechanism</a:t>
            </a:r>
          </a:p>
          <a:p>
            <a:pPr>
              <a:buFontTx/>
              <a:buChar char="•"/>
            </a:pPr>
            <a:r>
              <a:rPr lang="en-CA" sz="2400" dirty="0"/>
              <a:t>Key locks, aka preset locks</a:t>
            </a:r>
          </a:p>
          <a:p>
            <a:pPr lvl="1"/>
            <a:r>
              <a:rPr lang="en-CA" sz="2000" dirty="0"/>
              <a:t>Prone to picking, “shimming”</a:t>
            </a:r>
          </a:p>
          <a:p>
            <a:pPr>
              <a:buFontTx/>
              <a:buChar char="•"/>
            </a:pPr>
            <a:r>
              <a:rPr lang="en-CA" sz="2400" dirty="0"/>
              <a:t>Combination</a:t>
            </a:r>
          </a:p>
          <a:p>
            <a:pPr lvl="1"/>
            <a:r>
              <a:rPr lang="en-CA" sz="2000" dirty="0"/>
              <a:t>May be programmable</a:t>
            </a:r>
          </a:p>
          <a:p>
            <a:pPr lvl="1"/>
            <a:r>
              <a:rPr lang="en-CA" sz="2000" dirty="0"/>
              <a:t>Can allow multiple combinations to open</a:t>
            </a:r>
          </a:p>
          <a:p>
            <a:pPr lvl="1"/>
            <a:r>
              <a:rPr lang="en-CA" sz="2000" dirty="0"/>
              <a:t>Can use keypads, smart cards or cipher devices</a:t>
            </a:r>
          </a:p>
          <a:p>
            <a:pPr lvl="1"/>
            <a:r>
              <a:rPr lang="en-CA" sz="2000" dirty="0"/>
              <a:t>Electronic Access Control (EAC) locks use </a:t>
            </a:r>
          </a:p>
          <a:p>
            <a:pPr lvl="2"/>
            <a:r>
              <a:rPr lang="en-CA" sz="1800" dirty="0"/>
              <a:t>electromagnetic to keep door closed, </a:t>
            </a:r>
          </a:p>
          <a:p>
            <a:pPr lvl="2"/>
            <a:r>
              <a:rPr lang="en-CA" sz="1800" dirty="0"/>
              <a:t>credential reader to disable electromagnetic, and </a:t>
            </a:r>
          </a:p>
          <a:p>
            <a:pPr lvl="2"/>
            <a:r>
              <a:rPr lang="en-CA" sz="1800" dirty="0"/>
              <a:t>a sensor to </a:t>
            </a:r>
            <a:r>
              <a:rPr lang="en-CA" sz="1800" dirty="0" err="1"/>
              <a:t>reenable</a:t>
            </a:r>
            <a:r>
              <a:rPr lang="en-CA" sz="1800" dirty="0"/>
              <a:t> the electromagnetic</a:t>
            </a:r>
          </a:p>
        </p:txBody>
      </p:sp>
      <p:sp>
        <p:nvSpPr>
          <p:cNvPr id="5" name="Slide Number Placeholder 4"/>
          <p:cNvSpPr>
            <a:spLocks noGrp="1"/>
          </p:cNvSpPr>
          <p:nvPr>
            <p:ph type="sldNum" sz="quarter" idx="12"/>
          </p:nvPr>
        </p:nvSpPr>
        <p:spPr>
          <a:prstGeom prst="rect">
            <a:avLst/>
          </a:prstGeom>
        </p:spPr>
        <p:txBody>
          <a:bodyPr/>
          <a:lstStyle/>
          <a:p>
            <a:fld id="{7B3F4AB8-BFFD-4363-BD4D-520DA9906A9B}" type="slidenum">
              <a:rPr lang="en-US"/>
              <a:pPr/>
              <a:t>26</a:t>
            </a:fld>
            <a:endParaRPr lang="en-US"/>
          </a:p>
        </p:txBody>
      </p:sp>
      <p:sp>
        <p:nvSpPr>
          <p:cNvPr id="4"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9826" name="Rectangle 2"/>
          <p:cNvSpPr>
            <a:spLocks noGrp="1" noChangeArrowheads="1"/>
          </p:cNvSpPr>
          <p:nvPr>
            <p:ph type="title"/>
          </p:nvPr>
        </p:nvSpPr>
        <p:spPr>
          <a:ln/>
        </p:spPr>
        <p:txBody>
          <a:bodyPr/>
          <a:lstStyle/>
          <a:p>
            <a:r>
              <a:rPr lang="en-CA" dirty="0" smtClean="0"/>
              <a:t>Badges</a:t>
            </a:r>
            <a:endParaRPr lang="en-CA" dirty="0"/>
          </a:p>
        </p:txBody>
      </p:sp>
      <p:sp>
        <p:nvSpPr>
          <p:cNvPr id="589827" name="Rectangle 3"/>
          <p:cNvSpPr>
            <a:spLocks noGrp="1" noChangeArrowheads="1"/>
          </p:cNvSpPr>
          <p:nvPr>
            <p:ph idx="1"/>
          </p:nvPr>
        </p:nvSpPr>
        <p:spPr/>
        <p:txBody>
          <a:bodyPr>
            <a:normAutofit lnSpcReduction="10000"/>
          </a:bodyPr>
          <a:lstStyle/>
          <a:p>
            <a:r>
              <a:rPr lang="en-CA" sz="2400" dirty="0"/>
              <a:t>Badges, identification cards, security ID cards</a:t>
            </a:r>
          </a:p>
          <a:p>
            <a:pPr>
              <a:buFontTx/>
              <a:buChar char="•"/>
            </a:pPr>
            <a:r>
              <a:rPr lang="en-CA" sz="2400" dirty="0"/>
              <a:t>Identify the individual</a:t>
            </a:r>
          </a:p>
          <a:p>
            <a:pPr>
              <a:buFontTx/>
              <a:buChar char="•"/>
            </a:pPr>
            <a:r>
              <a:rPr lang="en-CA" sz="2400" dirty="0"/>
              <a:t>May be a smartcard, provide authentication and authorization</a:t>
            </a:r>
          </a:p>
          <a:p>
            <a:pPr>
              <a:buFontTx/>
              <a:buChar char="•"/>
            </a:pPr>
            <a:r>
              <a:rPr lang="en-CA" sz="2400" dirty="0"/>
              <a:t>May include picture, magnetic strip, etc</a:t>
            </a:r>
          </a:p>
          <a:p>
            <a:r>
              <a:rPr lang="en-CA" sz="2400" dirty="0"/>
              <a:t>When used for identification</a:t>
            </a:r>
          </a:p>
          <a:p>
            <a:pPr lvl="1"/>
            <a:r>
              <a:rPr lang="en-CA" sz="2000" dirty="0"/>
              <a:t>Wearer needs to provide authentication in form of a PIN, password or biometric</a:t>
            </a:r>
          </a:p>
          <a:p>
            <a:r>
              <a:rPr lang="en-CA" sz="2400" dirty="0"/>
              <a:t>When used for authentication</a:t>
            </a:r>
          </a:p>
          <a:p>
            <a:pPr lvl="1"/>
            <a:r>
              <a:rPr lang="en-CA" sz="2000" dirty="0"/>
              <a:t>Wearer needs to first be identified by providing a username or ID and then swiping the card</a:t>
            </a:r>
          </a:p>
        </p:txBody>
      </p:sp>
      <p:sp>
        <p:nvSpPr>
          <p:cNvPr id="5" name="Slide Number Placeholder 4"/>
          <p:cNvSpPr>
            <a:spLocks noGrp="1"/>
          </p:cNvSpPr>
          <p:nvPr>
            <p:ph type="sldNum" sz="quarter" idx="12"/>
          </p:nvPr>
        </p:nvSpPr>
        <p:spPr>
          <a:prstGeom prst="rect">
            <a:avLst/>
          </a:prstGeom>
        </p:spPr>
        <p:txBody>
          <a:bodyPr/>
          <a:lstStyle/>
          <a:p>
            <a:fld id="{7E9297DE-1566-4888-A21C-FA9C0C616326}" type="slidenum">
              <a:rPr lang="en-US"/>
              <a:pPr/>
              <a:t>27</a:t>
            </a:fld>
            <a:endParaRPr lang="en-US"/>
          </a:p>
        </p:txBody>
      </p:sp>
      <p:sp>
        <p:nvSpPr>
          <p:cNvPr id="4"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874" name="Rectangle 2"/>
          <p:cNvSpPr>
            <a:spLocks noGrp="1" noChangeArrowheads="1"/>
          </p:cNvSpPr>
          <p:nvPr>
            <p:ph type="title"/>
          </p:nvPr>
        </p:nvSpPr>
        <p:spPr>
          <a:ln/>
        </p:spPr>
        <p:txBody>
          <a:bodyPr/>
          <a:lstStyle/>
          <a:p>
            <a:pPr algn="l"/>
            <a:r>
              <a:rPr lang="en-CA" dirty="0" smtClean="0"/>
              <a:t>Walls</a:t>
            </a:r>
            <a:r>
              <a:rPr lang="en-CA" dirty="0"/>
              <a:t>, floors, ceilings</a:t>
            </a:r>
          </a:p>
        </p:txBody>
      </p:sp>
      <p:sp>
        <p:nvSpPr>
          <p:cNvPr id="591875" name="Rectangle 3"/>
          <p:cNvSpPr>
            <a:spLocks noGrp="1" noChangeArrowheads="1"/>
          </p:cNvSpPr>
          <p:nvPr>
            <p:ph idx="1"/>
          </p:nvPr>
        </p:nvSpPr>
        <p:spPr/>
        <p:txBody>
          <a:bodyPr/>
          <a:lstStyle/>
          <a:p>
            <a:pPr>
              <a:lnSpc>
                <a:spcPct val="90000"/>
              </a:lnSpc>
            </a:pPr>
            <a:r>
              <a:rPr lang="en-CA" sz="2400" dirty="0"/>
              <a:t>Exterior </a:t>
            </a:r>
            <a:r>
              <a:rPr lang="en-CA" sz="2400" dirty="0" smtClean="0"/>
              <a:t>Walls – Wind proof</a:t>
            </a:r>
            <a:r>
              <a:rPr lang="en-CA" sz="2400" dirty="0"/>
              <a:t>, able to withstand vibration</a:t>
            </a:r>
          </a:p>
          <a:p>
            <a:pPr>
              <a:lnSpc>
                <a:spcPct val="90000"/>
              </a:lnSpc>
            </a:pPr>
            <a:r>
              <a:rPr lang="en-CA" sz="2400" dirty="0"/>
              <a:t>Interior </a:t>
            </a:r>
            <a:r>
              <a:rPr lang="en-CA" sz="2400" dirty="0" smtClean="0"/>
              <a:t>Walls – must extend </a:t>
            </a:r>
            <a:r>
              <a:rPr lang="en-CA" sz="2400" dirty="0"/>
              <a:t>from floor to </a:t>
            </a:r>
            <a:r>
              <a:rPr lang="en-CA" sz="2400" dirty="0" smtClean="0"/>
              <a:t>ceiling, and comply </a:t>
            </a:r>
            <a:r>
              <a:rPr lang="en-CA" sz="2400" dirty="0"/>
              <a:t>with building and fire safety regulations</a:t>
            </a:r>
          </a:p>
          <a:p>
            <a:pPr>
              <a:lnSpc>
                <a:spcPct val="90000"/>
              </a:lnSpc>
              <a:buFontTx/>
              <a:buChar char="•"/>
            </a:pPr>
            <a:r>
              <a:rPr lang="en-CA" sz="2400" dirty="0"/>
              <a:t>Kevlar (bullet proof) wall should protect most sensitive areas</a:t>
            </a:r>
          </a:p>
          <a:p>
            <a:pPr>
              <a:lnSpc>
                <a:spcPct val="90000"/>
              </a:lnSpc>
            </a:pPr>
            <a:r>
              <a:rPr lang="en-CA" sz="2400" dirty="0" smtClean="0"/>
              <a:t>Floors – Can be </a:t>
            </a:r>
            <a:r>
              <a:rPr lang="en-CA" sz="2400" dirty="0"/>
              <a:t>slab floors or raised floors</a:t>
            </a:r>
          </a:p>
          <a:p>
            <a:pPr>
              <a:lnSpc>
                <a:spcPct val="90000"/>
              </a:lnSpc>
            </a:pPr>
            <a:r>
              <a:rPr lang="en-CA" sz="2400" dirty="0" smtClean="0"/>
              <a:t>Ceilings - Acoustical </a:t>
            </a:r>
            <a:r>
              <a:rPr lang="en-CA" sz="2400" dirty="0"/>
              <a:t>or raised </a:t>
            </a:r>
            <a:r>
              <a:rPr lang="en-CA" sz="2400" dirty="0" smtClean="0"/>
              <a:t>ceilings</a:t>
            </a:r>
          </a:p>
          <a:p>
            <a:pPr>
              <a:lnSpc>
                <a:spcPct val="90000"/>
              </a:lnSpc>
            </a:pPr>
            <a:r>
              <a:rPr lang="en-CA" sz="2400" dirty="0" smtClean="0"/>
              <a:t>Weight-bearing </a:t>
            </a:r>
            <a:r>
              <a:rPr lang="en-CA" sz="2400" dirty="0"/>
              <a:t>rating, fire code</a:t>
            </a:r>
          </a:p>
          <a:p>
            <a:pPr>
              <a:lnSpc>
                <a:spcPct val="90000"/>
              </a:lnSpc>
              <a:buFontTx/>
              <a:buChar char="•"/>
            </a:pPr>
            <a:r>
              <a:rPr lang="en-CA" sz="2400" dirty="0"/>
              <a:t>Location of overhead sprinklers</a:t>
            </a:r>
          </a:p>
          <a:p>
            <a:pPr>
              <a:lnSpc>
                <a:spcPct val="90000"/>
              </a:lnSpc>
            </a:pPr>
            <a:endParaRPr lang="en-CA" sz="2400" dirty="0"/>
          </a:p>
        </p:txBody>
      </p:sp>
      <p:sp>
        <p:nvSpPr>
          <p:cNvPr id="7" name="Slide Number Placeholder 4"/>
          <p:cNvSpPr>
            <a:spLocks noGrp="1"/>
          </p:cNvSpPr>
          <p:nvPr>
            <p:ph type="sldNum" sz="quarter" idx="12"/>
          </p:nvPr>
        </p:nvSpPr>
        <p:spPr>
          <a:prstGeom prst="rect">
            <a:avLst/>
          </a:prstGeom>
        </p:spPr>
        <p:txBody>
          <a:bodyPr/>
          <a:lstStyle/>
          <a:p>
            <a:fld id="{F5ADF478-2B87-4922-A5EE-F4383C337F66}" type="slidenum">
              <a:rPr lang="en-US"/>
              <a:pPr/>
              <a:t>28</a:t>
            </a:fld>
            <a:endParaRPr lang="en-US"/>
          </a:p>
        </p:txBody>
      </p:sp>
      <p:sp>
        <p:nvSpPr>
          <p:cNvPr id="6"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sp>
        <p:nvSpPr>
          <p:cNvPr id="591876" name="Rectangle 4"/>
          <p:cNvSpPr>
            <a:spLocks noChangeArrowheads="1"/>
          </p:cNvSpPr>
          <p:nvPr/>
        </p:nvSpPr>
        <p:spPr bwMode="auto">
          <a:xfrm>
            <a:off x="6357950" y="357166"/>
            <a:ext cx="2571736" cy="1384995"/>
          </a:xfrm>
          <a:prstGeom prst="rect">
            <a:avLst/>
          </a:prstGeom>
          <a:solidFill>
            <a:srgbClr val="FFFF99"/>
          </a:solidFill>
          <a:ln w="25400" algn="ctr">
            <a:solidFill>
              <a:schemeClr val="tx1"/>
            </a:solidFill>
            <a:miter lim="800000"/>
            <a:headEnd/>
            <a:tailEnd/>
          </a:ln>
          <a:effectLst/>
        </p:spPr>
        <p:txBody>
          <a:bodyPr wrap="square" anchor="ctr">
            <a:spAutoFit/>
          </a:bodyPr>
          <a:lstStyle/>
          <a:p>
            <a:pPr defTabSz="914400"/>
            <a:r>
              <a:rPr lang="en-CA" sz="1400" dirty="0"/>
              <a:t>The server room must be separated from other occupancy areas by construction with a fire-resistant rating of </a:t>
            </a:r>
            <a:br>
              <a:rPr lang="en-CA" sz="1400" dirty="0"/>
            </a:br>
            <a:r>
              <a:rPr lang="en-CA" sz="1400" b="1" dirty="0"/>
              <a:t>1 hour minimum</a:t>
            </a:r>
            <a:r>
              <a:rPr lang="en-CA" sz="1400" dirty="0"/>
              <a: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418" name="Rectangle 2"/>
          <p:cNvSpPr>
            <a:spLocks noGrp="1" noChangeArrowheads="1"/>
          </p:cNvSpPr>
          <p:nvPr>
            <p:ph type="title"/>
          </p:nvPr>
        </p:nvSpPr>
        <p:spPr>
          <a:ln/>
        </p:spPr>
        <p:txBody>
          <a:bodyPr/>
          <a:lstStyle/>
          <a:p>
            <a:r>
              <a:rPr lang="en-CA" dirty="0" smtClean="0"/>
              <a:t>Doors </a:t>
            </a:r>
            <a:r>
              <a:rPr lang="en-CA" dirty="0"/>
              <a:t>and windows</a:t>
            </a:r>
          </a:p>
        </p:txBody>
      </p:sp>
      <p:sp>
        <p:nvSpPr>
          <p:cNvPr id="572419" name="Rectangle 3"/>
          <p:cNvSpPr>
            <a:spLocks noGrp="1" noChangeArrowheads="1"/>
          </p:cNvSpPr>
          <p:nvPr>
            <p:ph sz="half" idx="1"/>
          </p:nvPr>
        </p:nvSpPr>
        <p:spPr/>
        <p:txBody>
          <a:bodyPr>
            <a:normAutofit lnSpcReduction="10000"/>
          </a:bodyPr>
          <a:lstStyle/>
          <a:p>
            <a:pPr marL="266700" indent="-266700">
              <a:lnSpc>
                <a:spcPct val="90000"/>
              </a:lnSpc>
              <a:buNone/>
            </a:pPr>
            <a:r>
              <a:rPr lang="en-CA" sz="1800" dirty="0"/>
              <a:t>Doors</a:t>
            </a:r>
          </a:p>
          <a:p>
            <a:pPr marL="266700" indent="-266700">
              <a:lnSpc>
                <a:spcPct val="90000"/>
              </a:lnSpc>
              <a:buFontTx/>
              <a:buChar char="•"/>
            </a:pPr>
            <a:r>
              <a:rPr lang="en-CA" sz="1800" dirty="0"/>
              <a:t>Internally hung, pins secured</a:t>
            </a:r>
          </a:p>
          <a:p>
            <a:pPr marL="266700" indent="-266700">
              <a:lnSpc>
                <a:spcPct val="90000"/>
              </a:lnSpc>
              <a:buFontTx/>
              <a:buChar char="•"/>
            </a:pPr>
            <a:r>
              <a:rPr lang="en-CA" sz="1800" dirty="0"/>
              <a:t>Solid doors are more secure than hollow construction</a:t>
            </a:r>
          </a:p>
          <a:p>
            <a:pPr marL="266700" indent="-266700">
              <a:lnSpc>
                <a:spcPct val="90000"/>
              </a:lnSpc>
              <a:buFontTx/>
              <a:buChar char="•"/>
            </a:pPr>
            <a:r>
              <a:rPr lang="en-CA" sz="1800" dirty="0"/>
              <a:t>Need to consider if the window allows monitors inside to be seen from outside the room</a:t>
            </a:r>
          </a:p>
          <a:p>
            <a:pPr marL="266700" indent="-266700">
              <a:lnSpc>
                <a:spcPct val="90000"/>
              </a:lnSpc>
              <a:buFontTx/>
              <a:buChar char="•"/>
            </a:pPr>
            <a:r>
              <a:rPr lang="en-CA" sz="1800" dirty="0"/>
              <a:t>Fire rating equal to the walls</a:t>
            </a:r>
          </a:p>
          <a:p>
            <a:pPr marL="266700" indent="-266700">
              <a:lnSpc>
                <a:spcPct val="90000"/>
              </a:lnSpc>
              <a:buNone/>
            </a:pPr>
            <a:r>
              <a:rPr lang="en-CA" sz="1800" dirty="0"/>
              <a:t>Other access points</a:t>
            </a:r>
          </a:p>
          <a:p>
            <a:pPr marL="266700" indent="-266700">
              <a:lnSpc>
                <a:spcPct val="90000"/>
              </a:lnSpc>
              <a:buFontTx/>
              <a:buChar char="•"/>
            </a:pPr>
            <a:r>
              <a:rPr lang="en-CA" sz="1800" dirty="0"/>
              <a:t>Fire doors, roof access points, and fire escapes, ventilation openings, crawl spaces below raised floors and above false ceilings</a:t>
            </a:r>
          </a:p>
          <a:p>
            <a:pPr marL="266700" indent="-266700">
              <a:lnSpc>
                <a:spcPct val="90000"/>
              </a:lnSpc>
              <a:buNone/>
            </a:pPr>
            <a:r>
              <a:rPr lang="en-CA" sz="1800" dirty="0"/>
              <a:t>Walls</a:t>
            </a:r>
          </a:p>
          <a:p>
            <a:pPr marL="266700" indent="-266700">
              <a:lnSpc>
                <a:spcPct val="90000"/>
              </a:lnSpc>
              <a:buFontTx/>
              <a:buChar char="•"/>
            </a:pPr>
            <a:r>
              <a:rPr lang="en-CA" sz="1800" dirty="0"/>
              <a:t>Server room walls should be fireproof to 1 hour</a:t>
            </a:r>
          </a:p>
        </p:txBody>
      </p:sp>
      <p:sp>
        <p:nvSpPr>
          <p:cNvPr id="572420" name="Rectangle 4"/>
          <p:cNvSpPr>
            <a:spLocks noGrp="1" noChangeArrowheads="1"/>
          </p:cNvSpPr>
          <p:nvPr>
            <p:ph sz="half" idx="2"/>
          </p:nvPr>
        </p:nvSpPr>
        <p:spPr/>
        <p:txBody>
          <a:bodyPr>
            <a:normAutofit lnSpcReduction="10000"/>
          </a:bodyPr>
          <a:lstStyle/>
          <a:p>
            <a:pPr marL="266700" indent="-266700">
              <a:lnSpc>
                <a:spcPct val="90000"/>
              </a:lnSpc>
              <a:buNone/>
            </a:pPr>
            <a:r>
              <a:rPr lang="en-CA" sz="1800" dirty="0"/>
              <a:t>Windows</a:t>
            </a:r>
          </a:p>
          <a:p>
            <a:pPr marL="266700" indent="-266700">
              <a:lnSpc>
                <a:spcPct val="90000"/>
              </a:lnSpc>
              <a:buFontTx/>
              <a:buChar char="•"/>
            </a:pPr>
            <a:r>
              <a:rPr lang="en-CA" sz="1800" dirty="0"/>
              <a:t>External windows may aid security, or be a vulnerability</a:t>
            </a:r>
          </a:p>
          <a:p>
            <a:pPr marL="266700" indent="-266700">
              <a:lnSpc>
                <a:spcPct val="90000"/>
              </a:lnSpc>
              <a:buFontTx/>
              <a:buChar char="•"/>
            </a:pPr>
            <a:r>
              <a:rPr lang="en-CA" sz="1800" dirty="0"/>
              <a:t>Must be lockable, glass is fixed in a frame, frame is securely fastened to wall</a:t>
            </a:r>
          </a:p>
          <a:p>
            <a:pPr marL="266700" indent="-266700">
              <a:lnSpc>
                <a:spcPct val="90000"/>
              </a:lnSpc>
              <a:buFontTx/>
              <a:buChar char="•"/>
            </a:pPr>
            <a:r>
              <a:rPr lang="en-CA" sz="1800" dirty="0"/>
              <a:t>Reflective or shatter-proof security film can be applied to glass</a:t>
            </a:r>
          </a:p>
          <a:p>
            <a:pPr marL="266700" indent="-266700">
              <a:lnSpc>
                <a:spcPct val="90000"/>
              </a:lnSpc>
              <a:buFontTx/>
              <a:buChar char="•"/>
            </a:pPr>
            <a:r>
              <a:rPr lang="en-CA" sz="1800" dirty="0"/>
              <a:t>Wire mesh or polycarbonate sheet can be embedded between panes</a:t>
            </a:r>
          </a:p>
          <a:p>
            <a:pPr marL="266700" indent="-266700">
              <a:lnSpc>
                <a:spcPct val="90000"/>
              </a:lnSpc>
              <a:buFontTx/>
              <a:buChar char="•"/>
            </a:pPr>
            <a:r>
              <a:rPr lang="en-CA" sz="1800" dirty="0"/>
              <a:t>Acrylics are used in airplane windows</a:t>
            </a:r>
          </a:p>
          <a:p>
            <a:pPr marL="266700" indent="-266700">
              <a:lnSpc>
                <a:spcPct val="90000"/>
              </a:lnSpc>
              <a:buFontTx/>
              <a:buChar char="•"/>
            </a:pPr>
            <a:r>
              <a:rPr lang="en-CA" sz="1800" dirty="0"/>
              <a:t>Bullet proof glass is too heavy for most applications</a:t>
            </a:r>
          </a:p>
          <a:p>
            <a:pPr marL="266700" indent="-266700">
              <a:lnSpc>
                <a:spcPct val="90000"/>
              </a:lnSpc>
            </a:pPr>
            <a:endParaRPr lang="en-CA" sz="1800" dirty="0"/>
          </a:p>
        </p:txBody>
      </p:sp>
      <p:sp>
        <p:nvSpPr>
          <p:cNvPr id="6" name="Footer Placeholder 4"/>
          <p:cNvSpPr>
            <a:spLocks noGrp="1"/>
          </p:cNvSpPr>
          <p:nvPr>
            <p:ph type="ftr" sz="quarter" idx="11"/>
          </p:nvPr>
        </p:nvSpPr>
        <p:spPr/>
        <p:txBody>
          <a:bodyPr/>
          <a:lstStyle/>
          <a:p>
            <a:endParaRPr lang="en-CA" dirty="0"/>
          </a:p>
          <a:p>
            <a:endParaRPr lang="en-US" dirty="0"/>
          </a:p>
        </p:txBody>
      </p:sp>
      <p:sp>
        <p:nvSpPr>
          <p:cNvPr id="7" name="Slide Number Placeholder 5"/>
          <p:cNvSpPr>
            <a:spLocks noGrp="1"/>
          </p:cNvSpPr>
          <p:nvPr>
            <p:ph type="sldNum" sz="quarter" idx="12"/>
          </p:nvPr>
        </p:nvSpPr>
        <p:spPr/>
        <p:txBody>
          <a:bodyPr/>
          <a:lstStyle/>
          <a:p>
            <a:fld id="{1DA0B531-669C-4084-97DF-04C0A84EAFE3}" type="slidenum">
              <a:rPr lang="en-US"/>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endParaRPr lang="en-CA" dirty="0"/>
          </a:p>
          <a:p>
            <a:endParaRPr lang="en-US" dirty="0"/>
          </a:p>
        </p:txBody>
      </p:sp>
      <p:sp>
        <p:nvSpPr>
          <p:cNvPr id="5" name="Slide Number Placeholder 4"/>
          <p:cNvSpPr>
            <a:spLocks noGrp="1"/>
          </p:cNvSpPr>
          <p:nvPr>
            <p:ph type="sldNum" sz="quarter" idx="4294967295"/>
          </p:nvPr>
        </p:nvSpPr>
        <p:spPr>
          <a:xfrm>
            <a:off x="7308850" y="6237288"/>
            <a:ext cx="457200" cy="476250"/>
          </a:xfrm>
          <a:prstGeom prst="rect">
            <a:avLst/>
          </a:prstGeom>
        </p:spPr>
        <p:txBody>
          <a:bodyPr/>
          <a:lstStyle/>
          <a:p>
            <a:fld id="{B0BFDCB3-A193-4D5D-A71D-583351F36381}" type="slidenum">
              <a:rPr lang="en-US"/>
              <a:pPr/>
              <a:t>3</a:t>
            </a:fld>
            <a:endParaRPr lang="en-US"/>
          </a:p>
        </p:txBody>
      </p:sp>
      <p:sp>
        <p:nvSpPr>
          <p:cNvPr id="607234" name="Rectangle 2"/>
          <p:cNvSpPr>
            <a:spLocks noGrp="1" noChangeArrowheads="1"/>
          </p:cNvSpPr>
          <p:nvPr>
            <p:ph type="title"/>
          </p:nvPr>
        </p:nvSpPr>
        <p:spPr>
          <a:ln/>
        </p:spPr>
        <p:txBody>
          <a:bodyPr/>
          <a:lstStyle/>
          <a:p>
            <a:r>
              <a:rPr lang="en-CA" dirty="0"/>
              <a:t>CISSP </a:t>
            </a:r>
            <a:r>
              <a:rPr lang="en-CA" dirty="0" smtClean="0"/>
              <a:t>Expectations</a:t>
            </a:r>
            <a:endParaRPr lang="en-CA" dirty="0"/>
          </a:p>
        </p:txBody>
      </p:sp>
      <p:sp>
        <p:nvSpPr>
          <p:cNvPr id="607235" name="Rectangle 3"/>
          <p:cNvSpPr>
            <a:spLocks noGrp="1" noChangeArrowheads="1"/>
          </p:cNvSpPr>
          <p:nvPr>
            <p:ph type="body" idx="1"/>
          </p:nvPr>
        </p:nvSpPr>
        <p:spPr/>
        <p:txBody>
          <a:bodyPr/>
          <a:lstStyle/>
          <a:p>
            <a:pPr>
              <a:lnSpc>
                <a:spcPct val="90000"/>
              </a:lnSpc>
              <a:buNone/>
            </a:pPr>
            <a:r>
              <a:rPr lang="en-CA" sz="2000" dirty="0"/>
              <a:t>The CISSP should fully understand:</a:t>
            </a:r>
          </a:p>
          <a:p>
            <a:pPr>
              <a:lnSpc>
                <a:spcPct val="90000"/>
              </a:lnSpc>
              <a:buFontTx/>
              <a:buChar char="•"/>
            </a:pPr>
            <a:r>
              <a:rPr lang="en-CA" sz="2000" dirty="0"/>
              <a:t>The benefits of coordinating with physical security and facilities management staff, and training staff, to utilize physical security measures and promote procedural security through training and awareness</a:t>
            </a:r>
          </a:p>
          <a:p>
            <a:pPr>
              <a:lnSpc>
                <a:spcPct val="90000"/>
              </a:lnSpc>
              <a:buFontTx/>
              <a:buChar char="•"/>
            </a:pPr>
            <a:r>
              <a:rPr lang="en-CA" sz="2000" dirty="0"/>
              <a:t>Physical security procedures</a:t>
            </a:r>
          </a:p>
          <a:p>
            <a:pPr>
              <a:lnSpc>
                <a:spcPct val="90000"/>
              </a:lnSpc>
              <a:buFontTx/>
              <a:buChar char="•"/>
            </a:pPr>
            <a:r>
              <a:rPr lang="en-CA" sz="2000" dirty="0"/>
              <a:t>Environmental controls, aligned with relevant heath and safety legislation, including fire, flood, and similar safety requirements</a:t>
            </a:r>
          </a:p>
          <a:p>
            <a:pPr>
              <a:lnSpc>
                <a:spcPct val="90000"/>
              </a:lnSpc>
              <a:buFontTx/>
              <a:buChar char="•"/>
            </a:pPr>
            <a:r>
              <a:rPr lang="en-CA" sz="2000" dirty="0"/>
              <a:t>Physical barriers, including identification and authentication, and access and intrusion detection controls</a:t>
            </a:r>
          </a:p>
          <a:p>
            <a:pPr>
              <a:lnSpc>
                <a:spcPct val="90000"/>
              </a:lnSpc>
              <a:buFontTx/>
              <a:buChar char="•"/>
            </a:pPr>
            <a:endParaRPr lang="en-CA" sz="2000"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8562" name="Rectangle 2"/>
          <p:cNvSpPr>
            <a:spLocks noGrp="1" noChangeArrowheads="1"/>
          </p:cNvSpPr>
          <p:nvPr>
            <p:ph type="title"/>
          </p:nvPr>
        </p:nvSpPr>
        <p:spPr>
          <a:ln/>
        </p:spPr>
        <p:txBody>
          <a:bodyPr/>
          <a:lstStyle/>
          <a:p>
            <a:r>
              <a:rPr lang="en-CA" dirty="0"/>
              <a:t>Portable Device Security</a:t>
            </a:r>
          </a:p>
        </p:txBody>
      </p:sp>
      <p:sp>
        <p:nvSpPr>
          <p:cNvPr id="578563" name="Rectangle 3"/>
          <p:cNvSpPr>
            <a:spLocks noGrp="1" noChangeArrowheads="1"/>
          </p:cNvSpPr>
          <p:nvPr>
            <p:ph idx="1"/>
          </p:nvPr>
        </p:nvSpPr>
        <p:spPr/>
        <p:txBody>
          <a:bodyPr/>
          <a:lstStyle/>
          <a:p>
            <a:pPr>
              <a:lnSpc>
                <a:spcPct val="80000"/>
              </a:lnSpc>
            </a:pPr>
            <a:r>
              <a:rPr lang="en-CA" sz="2000" dirty="0"/>
              <a:t>Portable devices include</a:t>
            </a:r>
          </a:p>
          <a:p>
            <a:pPr lvl="1">
              <a:lnSpc>
                <a:spcPct val="80000"/>
              </a:lnSpc>
            </a:pPr>
            <a:r>
              <a:rPr lang="en-CA" sz="1800" dirty="0"/>
              <a:t>Laptops, PDAs, Camera phones, USB sticks</a:t>
            </a:r>
          </a:p>
          <a:p>
            <a:pPr>
              <a:lnSpc>
                <a:spcPct val="80000"/>
              </a:lnSpc>
            </a:pPr>
            <a:r>
              <a:rPr lang="en-CA" sz="2000" dirty="0"/>
              <a:t>Theft of these devices with goal of obtaining hardware, but information is at risk </a:t>
            </a:r>
            <a:r>
              <a:rPr lang="en-CA" sz="2000" dirty="0" smtClean="0"/>
              <a:t>too</a:t>
            </a:r>
          </a:p>
          <a:p>
            <a:pPr>
              <a:lnSpc>
                <a:spcPct val="80000"/>
              </a:lnSpc>
            </a:pPr>
            <a:endParaRPr lang="en-CA" sz="2000" dirty="0"/>
          </a:p>
          <a:p>
            <a:pPr>
              <a:lnSpc>
                <a:spcPct val="80000"/>
              </a:lnSpc>
              <a:buNone/>
            </a:pPr>
            <a:r>
              <a:rPr lang="en-CA" sz="2000" b="1" dirty="0"/>
              <a:t>Threats</a:t>
            </a:r>
          </a:p>
          <a:p>
            <a:pPr>
              <a:lnSpc>
                <a:spcPct val="80000"/>
              </a:lnSpc>
              <a:buFontTx/>
              <a:buChar char="•"/>
            </a:pPr>
            <a:r>
              <a:rPr lang="en-CA" sz="2000" dirty="0"/>
              <a:t>Left in taxi, stolen from airport, hotel room, public transport, etc.</a:t>
            </a:r>
          </a:p>
          <a:p>
            <a:pPr>
              <a:lnSpc>
                <a:spcPct val="80000"/>
              </a:lnSpc>
            </a:pPr>
            <a:r>
              <a:rPr lang="en-CA" sz="2000" dirty="0"/>
              <a:t>Countermeasures</a:t>
            </a:r>
          </a:p>
          <a:p>
            <a:pPr>
              <a:lnSpc>
                <a:spcPct val="80000"/>
              </a:lnSpc>
              <a:buFontTx/>
              <a:buChar char="•"/>
            </a:pPr>
            <a:r>
              <a:rPr lang="en-CA" sz="2000" dirty="0"/>
              <a:t>Carry laptops in unmarked bags</a:t>
            </a:r>
          </a:p>
          <a:p>
            <a:pPr>
              <a:lnSpc>
                <a:spcPct val="80000"/>
              </a:lnSpc>
              <a:buFontTx/>
              <a:buChar char="•"/>
            </a:pPr>
            <a:r>
              <a:rPr lang="en-CA" sz="2000" dirty="0"/>
              <a:t>Transport hard disk separate from laptop</a:t>
            </a:r>
          </a:p>
          <a:p>
            <a:pPr>
              <a:lnSpc>
                <a:spcPct val="80000"/>
              </a:lnSpc>
              <a:buFontTx/>
              <a:buChar char="•"/>
            </a:pPr>
            <a:r>
              <a:rPr lang="en-CA" sz="2000" dirty="0"/>
              <a:t>Use tamper detection devices</a:t>
            </a:r>
          </a:p>
          <a:p>
            <a:pPr>
              <a:lnSpc>
                <a:spcPct val="80000"/>
              </a:lnSpc>
              <a:buFontTx/>
              <a:buChar char="•"/>
            </a:pPr>
            <a:r>
              <a:rPr lang="en-CA" sz="2000" dirty="0"/>
              <a:t>Encryption of sensitive information, password protection</a:t>
            </a:r>
          </a:p>
          <a:p>
            <a:pPr>
              <a:lnSpc>
                <a:spcPct val="80000"/>
              </a:lnSpc>
              <a:buFontTx/>
              <a:buChar char="•"/>
            </a:pPr>
            <a:r>
              <a:rPr lang="en-CA" sz="2000" dirty="0"/>
              <a:t>Education, training, and security awareness promotion</a:t>
            </a:r>
          </a:p>
          <a:p>
            <a:pPr>
              <a:lnSpc>
                <a:spcPct val="80000"/>
              </a:lnSpc>
              <a:buFontTx/>
              <a:buChar char="•"/>
            </a:pPr>
            <a:endParaRPr lang="en-CA" sz="2000" dirty="0"/>
          </a:p>
        </p:txBody>
      </p:sp>
      <p:sp>
        <p:nvSpPr>
          <p:cNvPr id="7" name="Slide Number Placeholder 4"/>
          <p:cNvSpPr>
            <a:spLocks noGrp="1"/>
          </p:cNvSpPr>
          <p:nvPr>
            <p:ph type="sldNum" sz="quarter" idx="12"/>
          </p:nvPr>
        </p:nvSpPr>
        <p:spPr>
          <a:prstGeom prst="rect">
            <a:avLst/>
          </a:prstGeom>
        </p:spPr>
        <p:txBody>
          <a:bodyPr/>
          <a:lstStyle/>
          <a:p>
            <a:fld id="{E0BA6C21-BFDF-438B-B586-B01A101899EC}" type="slidenum">
              <a:rPr lang="en-US"/>
              <a:pPr/>
              <a:t>30</a:t>
            </a:fld>
            <a:endParaRPr lang="en-US"/>
          </a:p>
        </p:txBody>
      </p:sp>
      <p:sp>
        <p:nvSpPr>
          <p:cNvPr id="6"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42" name="Rectangle 2"/>
          <p:cNvSpPr>
            <a:spLocks noGrp="1" noChangeArrowheads="1"/>
          </p:cNvSpPr>
          <p:nvPr>
            <p:ph type="title"/>
          </p:nvPr>
        </p:nvSpPr>
        <p:spPr>
          <a:ln/>
        </p:spPr>
        <p:txBody>
          <a:bodyPr>
            <a:normAutofit fontScale="90000"/>
          </a:bodyPr>
          <a:lstStyle/>
          <a:p>
            <a:r>
              <a:rPr lang="en-CA"/>
              <a:t>Technical Controls</a:t>
            </a:r>
            <a:br>
              <a:rPr lang="en-CA"/>
            </a:br>
            <a:r>
              <a:rPr lang="en-CA"/>
              <a:t>Smart Cards</a:t>
            </a:r>
          </a:p>
        </p:txBody>
      </p:sp>
      <p:sp>
        <p:nvSpPr>
          <p:cNvPr id="573443" name="Rectangle 3"/>
          <p:cNvSpPr>
            <a:spLocks noGrp="1" noChangeArrowheads="1"/>
          </p:cNvSpPr>
          <p:nvPr>
            <p:ph idx="1"/>
          </p:nvPr>
        </p:nvSpPr>
        <p:spPr/>
        <p:txBody>
          <a:bodyPr>
            <a:normAutofit lnSpcReduction="10000"/>
          </a:bodyPr>
          <a:lstStyle/>
          <a:p>
            <a:pPr>
              <a:lnSpc>
                <a:spcPct val="90000"/>
              </a:lnSpc>
            </a:pPr>
            <a:r>
              <a:rPr lang="en-CA" sz="2000"/>
              <a:t>Smart cards</a:t>
            </a:r>
          </a:p>
          <a:p>
            <a:pPr lvl="1">
              <a:lnSpc>
                <a:spcPct val="90000"/>
              </a:lnSpc>
            </a:pPr>
            <a:r>
              <a:rPr lang="en-CA" sz="1800"/>
              <a:t>Smart cards are ids, badges or security passes with a magnetic strip, bar code or integrated circuit chip</a:t>
            </a:r>
          </a:p>
          <a:p>
            <a:pPr lvl="1">
              <a:lnSpc>
                <a:spcPct val="90000"/>
              </a:lnSpc>
            </a:pPr>
            <a:r>
              <a:rPr lang="en-CA" sz="1800"/>
              <a:t>Memory cards are machine readable cards with a magnetic strip able to retain a small amount of data, but with no processing ability</a:t>
            </a:r>
          </a:p>
          <a:p>
            <a:pPr>
              <a:lnSpc>
                <a:spcPct val="90000"/>
              </a:lnSpc>
            </a:pPr>
            <a:r>
              <a:rPr lang="en-CA" sz="2000"/>
              <a:t>Dumb cards is a human readable card with a photo and written information</a:t>
            </a:r>
          </a:p>
          <a:p>
            <a:pPr>
              <a:lnSpc>
                <a:spcPct val="90000"/>
              </a:lnSpc>
            </a:pPr>
            <a:r>
              <a:rPr lang="en-CA" sz="2000"/>
              <a:t>Proximity readers</a:t>
            </a:r>
          </a:p>
          <a:p>
            <a:pPr lvl="1">
              <a:lnSpc>
                <a:spcPct val="90000"/>
              </a:lnSpc>
            </a:pPr>
            <a:r>
              <a:rPr lang="en-CA" sz="1800"/>
              <a:t>Passive device– no active electronics, but a small magnet</a:t>
            </a:r>
          </a:p>
          <a:p>
            <a:pPr lvl="2">
              <a:lnSpc>
                <a:spcPct val="90000"/>
              </a:lnSpc>
            </a:pPr>
            <a:r>
              <a:rPr lang="en-CA" sz="1600"/>
              <a:t>e.g. the antitheft magnets on store merchandise</a:t>
            </a:r>
          </a:p>
          <a:p>
            <a:pPr lvl="1">
              <a:lnSpc>
                <a:spcPct val="90000"/>
              </a:lnSpc>
            </a:pPr>
            <a:r>
              <a:rPr lang="en-CA" sz="1800"/>
              <a:t>Field powered – electronics are activated in the proximity of a electromagnetic field generated by the reader</a:t>
            </a:r>
          </a:p>
          <a:p>
            <a:pPr lvl="2">
              <a:lnSpc>
                <a:spcPct val="90000"/>
              </a:lnSpc>
            </a:pPr>
            <a:r>
              <a:rPr lang="en-CA" sz="1600"/>
              <a:t>e.g. door entry card</a:t>
            </a:r>
          </a:p>
          <a:p>
            <a:pPr lvl="1">
              <a:lnSpc>
                <a:spcPct val="90000"/>
              </a:lnSpc>
            </a:pPr>
            <a:r>
              <a:rPr lang="en-CA" sz="1800"/>
              <a:t>Transponder – self powered and transmits a signal</a:t>
            </a:r>
          </a:p>
          <a:p>
            <a:pPr lvl="2">
              <a:lnSpc>
                <a:spcPct val="90000"/>
              </a:lnSpc>
            </a:pPr>
            <a:r>
              <a:rPr lang="en-CA" sz="1600"/>
              <a:t>e.g. garage door opener, 407 toll road transponder</a:t>
            </a:r>
          </a:p>
        </p:txBody>
      </p:sp>
      <p:sp>
        <p:nvSpPr>
          <p:cNvPr id="5" name="Slide Number Placeholder 4"/>
          <p:cNvSpPr>
            <a:spLocks noGrp="1"/>
          </p:cNvSpPr>
          <p:nvPr>
            <p:ph type="sldNum" sz="quarter" idx="12"/>
          </p:nvPr>
        </p:nvSpPr>
        <p:spPr>
          <a:prstGeom prst="rect">
            <a:avLst/>
          </a:prstGeom>
        </p:spPr>
        <p:txBody>
          <a:bodyPr/>
          <a:lstStyle/>
          <a:p>
            <a:fld id="{A0BB76FF-4E4E-4747-8249-FD04FBD46354}" type="slidenum">
              <a:rPr lang="en-US"/>
              <a:pPr/>
              <a:t>31</a:t>
            </a:fld>
            <a:endParaRPr lang="en-US"/>
          </a:p>
        </p:txBody>
      </p:sp>
      <p:sp>
        <p:nvSpPr>
          <p:cNvPr id="4"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4946" name="Rectangle 2"/>
          <p:cNvSpPr>
            <a:spLocks noGrp="1" noChangeArrowheads="1"/>
          </p:cNvSpPr>
          <p:nvPr>
            <p:ph type="title"/>
          </p:nvPr>
        </p:nvSpPr>
        <p:spPr/>
        <p:txBody>
          <a:bodyPr>
            <a:normAutofit/>
          </a:bodyPr>
          <a:lstStyle/>
          <a:p>
            <a:r>
              <a:rPr lang="en-CA" dirty="0" smtClean="0"/>
              <a:t>Technical Controls - IDS</a:t>
            </a:r>
            <a:endParaRPr lang="en-CA" dirty="0"/>
          </a:p>
        </p:txBody>
      </p:sp>
      <p:sp>
        <p:nvSpPr>
          <p:cNvPr id="594947" name="Rectangle 3"/>
          <p:cNvSpPr>
            <a:spLocks noGrp="1" noChangeArrowheads="1"/>
          </p:cNvSpPr>
          <p:nvPr>
            <p:ph type="body" idx="1"/>
          </p:nvPr>
        </p:nvSpPr>
        <p:spPr/>
        <p:txBody>
          <a:bodyPr>
            <a:normAutofit fontScale="62500" lnSpcReduction="20000"/>
          </a:bodyPr>
          <a:lstStyle/>
          <a:p>
            <a:r>
              <a:rPr lang="en-CA" dirty="0" smtClean="0"/>
              <a:t>Physical security Intrusion Detection systems are used to detect breach of security, attempted intrusion or attack of an authorized or unauthorized individual.</a:t>
            </a:r>
          </a:p>
          <a:p>
            <a:r>
              <a:rPr lang="en-CA" dirty="0" smtClean="0"/>
              <a:t>Types of physical security IDS</a:t>
            </a:r>
          </a:p>
          <a:p>
            <a:pPr lvl="1"/>
            <a:r>
              <a:rPr lang="en-CA" dirty="0" smtClean="0"/>
              <a:t>Simple circuit (dry contact switches) using foil tape at entrance points to sense if a door or window is opened</a:t>
            </a:r>
          </a:p>
          <a:p>
            <a:pPr lvl="1"/>
            <a:r>
              <a:rPr lang="en-CA" dirty="0" smtClean="0"/>
              <a:t>Motion detectors</a:t>
            </a:r>
          </a:p>
          <a:p>
            <a:pPr lvl="1"/>
            <a:r>
              <a:rPr lang="en-CA" dirty="0" smtClean="0"/>
              <a:t>Security guards</a:t>
            </a:r>
          </a:p>
          <a:p>
            <a:pPr lvl="1"/>
            <a:r>
              <a:rPr lang="en-CA" dirty="0" smtClean="0"/>
              <a:t>Closed Circuit Television (CCTV)</a:t>
            </a:r>
          </a:p>
          <a:p>
            <a:r>
              <a:rPr lang="en-CA" dirty="0" smtClean="0"/>
              <a:t>Must be attached to an intrusion alarm</a:t>
            </a:r>
          </a:p>
          <a:p>
            <a:r>
              <a:rPr lang="en-CA" dirty="0" smtClean="0"/>
              <a:t>Power to the unit should have battery backup power with 24 hours supply</a:t>
            </a:r>
          </a:p>
          <a:p>
            <a:r>
              <a:rPr lang="en-CA" dirty="0" smtClean="0"/>
              <a:t>Heartbeat sensor is used to detect loss of power to the mechanism, or loss of communication.</a:t>
            </a:r>
          </a:p>
          <a:p>
            <a:endParaRPr lang="en-CA" dirty="0"/>
          </a:p>
        </p:txBody>
      </p:sp>
      <p:sp>
        <p:nvSpPr>
          <p:cNvPr id="4" name="Footer Placeholder 3"/>
          <p:cNvSpPr>
            <a:spLocks noGrp="1"/>
          </p:cNvSpPr>
          <p:nvPr>
            <p:ph type="ftr" sz="quarter" idx="10"/>
          </p:nvPr>
        </p:nvSpPr>
        <p:spPr/>
        <p:txBody>
          <a:bodyPr/>
          <a:lstStyle/>
          <a:p>
            <a:endParaRPr lang="en-CA" smtClean="0"/>
          </a:p>
          <a:p>
            <a:endParaRPr lang="en-US" dirty="0"/>
          </a:p>
        </p:txBody>
      </p:sp>
      <p:sp>
        <p:nvSpPr>
          <p:cNvPr id="5" name="Slide Number Placeholder 4"/>
          <p:cNvSpPr>
            <a:spLocks noGrp="1"/>
          </p:cNvSpPr>
          <p:nvPr>
            <p:ph type="sldNum" sz="quarter" idx="12"/>
          </p:nvPr>
        </p:nvSpPr>
        <p:spPr/>
        <p:txBody>
          <a:bodyPr/>
          <a:lstStyle/>
          <a:p>
            <a:fld id="{E808C155-1A53-4066-8DFA-770A33A82449}" type="slidenum">
              <a:rPr lang="en-US" smtClean="0"/>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410" name="Rectangle 2"/>
          <p:cNvSpPr>
            <a:spLocks noGrp="1" noChangeArrowheads="1"/>
          </p:cNvSpPr>
          <p:nvPr>
            <p:ph type="title"/>
          </p:nvPr>
        </p:nvSpPr>
        <p:spPr>
          <a:ln/>
        </p:spPr>
        <p:txBody>
          <a:bodyPr/>
          <a:lstStyle/>
          <a:p>
            <a:r>
              <a:rPr lang="en-CA" dirty="0" smtClean="0"/>
              <a:t>Motion </a:t>
            </a:r>
            <a:r>
              <a:rPr lang="en-CA" dirty="0"/>
              <a:t>Detectors</a:t>
            </a:r>
          </a:p>
        </p:txBody>
      </p:sp>
      <p:graphicFrame>
        <p:nvGraphicFramePr>
          <p:cNvPr id="529525" name="Group 117"/>
          <p:cNvGraphicFramePr>
            <a:graphicFrameLocks noGrp="1"/>
          </p:cNvGraphicFramePr>
          <p:nvPr>
            <p:ph type="tbl" idx="1"/>
          </p:nvPr>
        </p:nvGraphicFramePr>
        <p:xfrm>
          <a:off x="1" y="928669"/>
          <a:ext cx="9144000" cy="5929331"/>
        </p:xfrm>
        <a:graphic>
          <a:graphicData uri="http://schemas.openxmlformats.org/drawingml/2006/table">
            <a:tbl>
              <a:tblPr firstCol="1">
                <a:tableStyleId>{93296810-A885-4BE3-A3E7-6D5BEEA58F35}</a:tableStyleId>
              </a:tblPr>
              <a:tblGrid>
                <a:gridCol w="1685545"/>
                <a:gridCol w="931319"/>
                <a:gridCol w="6527136"/>
              </a:tblGrid>
              <a:tr h="97189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u="none" strike="noStrike" cap="none" normalizeH="0" baseline="0" dirty="0" smtClean="0">
                          <a:ln>
                            <a:noFill/>
                          </a:ln>
                          <a:effectLst/>
                        </a:rPr>
                        <a:t>Infrared</a:t>
                      </a:r>
                      <a:endParaRPr kumimoji="0" lang="en-CA" sz="1600" b="0" i="0" u="none" strike="noStrike" cap="none" normalizeH="0" baseline="0" dirty="0" smtClean="0">
                        <a:ln>
                          <a:noFill/>
                        </a:ln>
                        <a:solidFill>
                          <a:schemeClr val="tx1"/>
                        </a:solidFill>
                        <a:effectLst/>
                        <a:latin typeface="Arial" charset="0"/>
                      </a:endParaRPr>
                    </a:p>
                  </a:txBody>
                  <a:tcPr marL="80451" marR="8045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u="none" strike="noStrike" cap="none" normalizeH="0" baseline="0" smtClean="0">
                          <a:ln>
                            <a:noFill/>
                          </a:ln>
                          <a:effectLst/>
                        </a:rPr>
                        <a:t>Passive</a:t>
                      </a:r>
                      <a:endParaRPr kumimoji="0" lang="en-CA" sz="1600" b="0" i="0" u="none" strike="noStrike" cap="none" normalizeH="0" baseline="0" smtClean="0">
                        <a:ln>
                          <a:noFill/>
                        </a:ln>
                        <a:solidFill>
                          <a:schemeClr val="tx1"/>
                        </a:solidFill>
                        <a:effectLst/>
                        <a:latin typeface="Arial" charset="0"/>
                      </a:endParaRPr>
                    </a:p>
                  </a:txBody>
                  <a:tcPr marL="80451" marR="80451"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Passive Infrared Detector (PIR)  Senses meaningful changes to infrared lighting patterns of monitored area e.g. a body passing in front of a wall. Looks for body heat. No energy is emitted from the sensor.</a:t>
                      </a:r>
                      <a:endParaRPr kumimoji="0" lang="en-CA" sz="1400" b="0" i="0" u="none" strike="noStrike" cap="none" normalizeH="0" baseline="0" smtClean="0">
                        <a:ln>
                          <a:noFill/>
                        </a:ln>
                        <a:solidFill>
                          <a:schemeClr val="tx1"/>
                        </a:solidFill>
                        <a:effectLst/>
                        <a:latin typeface="Arial" charset="0"/>
                      </a:endParaRPr>
                    </a:p>
                  </a:txBody>
                  <a:tcPr marL="80451" marR="80451" horzOverflow="overflow"/>
                </a:tc>
              </a:tr>
              <a:tr h="79194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u="none" strike="noStrike" cap="none" normalizeH="0" baseline="0" dirty="0" smtClean="0">
                          <a:ln>
                            <a:noFill/>
                          </a:ln>
                          <a:effectLst/>
                        </a:rPr>
                        <a:t>Heat-based</a:t>
                      </a:r>
                      <a:endParaRPr kumimoji="0" lang="en-CA" sz="1600" b="0" i="0" u="none" strike="noStrike" cap="none" normalizeH="0" baseline="0" dirty="0" smtClean="0">
                        <a:ln>
                          <a:noFill/>
                        </a:ln>
                        <a:solidFill>
                          <a:schemeClr val="tx1"/>
                        </a:solidFill>
                        <a:effectLst/>
                        <a:latin typeface="Arial" charset="0"/>
                      </a:endParaRPr>
                    </a:p>
                  </a:txBody>
                  <a:tcPr marL="80451" marR="8045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u="none" strike="noStrike" cap="none" normalizeH="0" baseline="0" dirty="0" smtClean="0">
                          <a:ln>
                            <a:noFill/>
                          </a:ln>
                          <a:effectLst/>
                        </a:rPr>
                        <a:t>Passive</a:t>
                      </a:r>
                      <a:endParaRPr kumimoji="0" lang="en-CA" sz="1600" b="0" i="0" u="none" strike="noStrike" cap="none" normalizeH="0" baseline="0" dirty="0" smtClean="0">
                        <a:ln>
                          <a:noFill/>
                        </a:ln>
                        <a:solidFill>
                          <a:schemeClr val="tx1"/>
                        </a:solidFill>
                        <a:effectLst/>
                        <a:latin typeface="Arial" charset="0"/>
                      </a:endParaRPr>
                    </a:p>
                  </a:txBody>
                  <a:tcPr marL="80451" marR="80451"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Senses meaningful changes in heat level patterns in monitored area</a:t>
                      </a:r>
                      <a:endParaRPr kumimoji="0" lang="en-CA" sz="1400" b="0" i="0" u="none" strike="noStrike" cap="none" normalizeH="0" baseline="0" smtClean="0">
                        <a:ln>
                          <a:noFill/>
                        </a:ln>
                        <a:solidFill>
                          <a:schemeClr val="tx1"/>
                        </a:solidFill>
                        <a:effectLst/>
                        <a:latin typeface="Arial" charset="0"/>
                      </a:endParaRPr>
                    </a:p>
                  </a:txBody>
                  <a:tcPr marL="80451" marR="80451" horzOverflow="overflow"/>
                </a:tc>
              </a:tr>
              <a:tr h="121813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u="none" strike="noStrike" cap="none" normalizeH="0" baseline="0" smtClean="0">
                          <a:ln>
                            <a:noFill/>
                          </a:ln>
                          <a:effectLst/>
                        </a:rPr>
                        <a:t>Wave Pattern</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u="none" strike="noStrike" cap="none" normalizeH="0" baseline="0" smtClean="0">
                          <a:ln>
                            <a:noFill/>
                          </a:ln>
                          <a:effectLst/>
                        </a:rPr>
                        <a:t>Microwave or Ultrasonic systems</a:t>
                      </a:r>
                      <a:endParaRPr kumimoji="0" lang="en-CA" sz="1600" b="0" i="0" u="none" strike="noStrike" cap="none" normalizeH="0" baseline="0" smtClean="0">
                        <a:ln>
                          <a:noFill/>
                        </a:ln>
                        <a:solidFill>
                          <a:schemeClr val="tx1"/>
                        </a:solidFill>
                        <a:effectLst/>
                        <a:latin typeface="Arial" charset="0"/>
                      </a:endParaRPr>
                    </a:p>
                  </a:txBody>
                  <a:tcPr marL="80451" marR="8045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u="none" strike="noStrike" cap="none" normalizeH="0" baseline="0" dirty="0" smtClean="0">
                          <a:ln>
                            <a:noFill/>
                          </a:ln>
                          <a:effectLst/>
                        </a:rPr>
                        <a:t>Active</a:t>
                      </a:r>
                      <a:endParaRPr kumimoji="0" lang="en-CA" sz="1600" b="0" i="0" u="none" strike="noStrike" cap="none" normalizeH="0" baseline="0" dirty="0" smtClean="0">
                        <a:ln>
                          <a:noFill/>
                        </a:ln>
                        <a:solidFill>
                          <a:schemeClr val="tx1"/>
                        </a:solidFill>
                        <a:effectLst/>
                        <a:latin typeface="Arial" charset="0"/>
                      </a:endParaRPr>
                    </a:p>
                  </a:txBody>
                  <a:tcPr marL="80451" marR="80451"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Transmits a consistent low ultrasonic or high microwave frequency pattern and monitors for disturbances in a area up to 10,000 ft</a:t>
                      </a:r>
                      <a:r>
                        <a:rPr kumimoji="0" lang="en-CA" sz="1400" u="none" strike="noStrike" cap="none" normalizeH="0" baseline="30000" smtClean="0">
                          <a:ln>
                            <a:noFill/>
                          </a:ln>
                          <a:effectLst/>
                        </a:rPr>
                        <a:t>2</a:t>
                      </a:r>
                      <a:r>
                        <a:rPr kumimoji="0" lang="en-CA" sz="1400" u="none" strike="noStrike" cap="none" normalizeH="0" baseline="0" smtClean="0">
                          <a:ln>
                            <a:noFill/>
                          </a:ln>
                          <a:effectLst/>
                        </a:rPr>
                        <a:t> (3,000 m</a:t>
                      </a:r>
                      <a:r>
                        <a:rPr kumimoji="0" lang="en-CA" sz="1400" u="none" strike="noStrike" cap="none" normalizeH="0" baseline="30000" smtClean="0">
                          <a:ln>
                            <a:noFill/>
                          </a:ln>
                          <a:effectLst/>
                        </a:rPr>
                        <a:t>2</a:t>
                      </a:r>
                      <a:r>
                        <a:rPr kumimoji="0" lang="en-CA" sz="1400" u="none" strike="noStrike" cap="none" normalizeH="0" baseline="0" smtClean="0">
                          <a:ln>
                            <a:noFill/>
                          </a:ln>
                          <a:effectLst/>
                        </a:rPr>
                        <a:t>)  Any motion changes the frequency of the reflected wave pattern triggering alarm.</a:t>
                      </a:r>
                      <a:endParaRPr kumimoji="0" lang="en-CA" sz="1400" b="0" i="0" u="none" strike="noStrike" cap="none" normalizeH="0" baseline="0" smtClean="0">
                        <a:ln>
                          <a:noFill/>
                        </a:ln>
                        <a:solidFill>
                          <a:schemeClr val="tx1"/>
                        </a:solidFill>
                        <a:effectLst/>
                        <a:latin typeface="Arial" charset="0"/>
                      </a:endParaRPr>
                    </a:p>
                  </a:txBody>
                  <a:tcPr marL="80451" marR="80451" horzOverflow="overflow"/>
                </a:tc>
              </a:tr>
              <a:tr h="93727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u="none" strike="noStrike" cap="none" normalizeH="0" baseline="0" smtClean="0">
                          <a:ln>
                            <a:noFill/>
                          </a:ln>
                          <a:effectLst/>
                        </a:rPr>
                        <a:t>Capacitance</a:t>
                      </a:r>
                      <a:endParaRPr kumimoji="0" lang="en-CA" sz="1600" b="0" i="0" u="none" strike="noStrike" cap="none" normalizeH="0" baseline="0" smtClean="0">
                        <a:ln>
                          <a:noFill/>
                        </a:ln>
                        <a:solidFill>
                          <a:schemeClr val="tx1"/>
                        </a:solidFill>
                        <a:effectLst/>
                        <a:latin typeface="Arial" charset="0"/>
                      </a:endParaRPr>
                    </a:p>
                  </a:txBody>
                  <a:tcPr marL="80451" marR="8045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u="none" strike="noStrike" cap="none" normalizeH="0" baseline="0" dirty="0" smtClean="0">
                          <a:ln>
                            <a:noFill/>
                          </a:ln>
                          <a:effectLst/>
                        </a:rPr>
                        <a:t>Passive</a:t>
                      </a:r>
                      <a:endParaRPr kumimoji="0" lang="en-CA" sz="1600" b="0" i="0" u="none" strike="noStrike" cap="none" normalizeH="0" baseline="0" dirty="0" smtClean="0">
                        <a:ln>
                          <a:noFill/>
                        </a:ln>
                        <a:solidFill>
                          <a:schemeClr val="tx1"/>
                        </a:solidFill>
                        <a:effectLst/>
                        <a:latin typeface="Arial" charset="0"/>
                      </a:endParaRPr>
                    </a:p>
                  </a:txBody>
                  <a:tcPr marL="80451" marR="80451"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Senses changes to the electrical or magnetic field near a protected object caused by motion.  Typically used for spot protection within a few inches of protected object.</a:t>
                      </a:r>
                      <a:endParaRPr kumimoji="0" lang="en-CA" sz="1400" b="0" i="0" u="none" strike="noStrike" cap="none" normalizeH="0" baseline="0" smtClean="0">
                        <a:ln>
                          <a:noFill/>
                        </a:ln>
                        <a:solidFill>
                          <a:schemeClr val="tx1"/>
                        </a:solidFill>
                        <a:effectLst/>
                        <a:latin typeface="Arial" charset="0"/>
                      </a:endParaRPr>
                    </a:p>
                  </a:txBody>
                  <a:tcPr marL="80451" marR="80451" horzOverflow="overflow"/>
                </a:tc>
              </a:tr>
              <a:tr h="121813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u="none" strike="noStrike" cap="none" normalizeH="0" baseline="0" smtClean="0">
                          <a:ln>
                            <a:noFill/>
                          </a:ln>
                          <a:effectLst/>
                        </a:rPr>
                        <a:t>Photo-electric</a:t>
                      </a:r>
                      <a:endParaRPr kumimoji="0" lang="en-CA" sz="1600" b="0" i="0" u="none" strike="noStrike" cap="none" normalizeH="0" baseline="0" smtClean="0">
                        <a:ln>
                          <a:noFill/>
                        </a:ln>
                        <a:solidFill>
                          <a:schemeClr val="tx1"/>
                        </a:solidFill>
                        <a:effectLst/>
                        <a:latin typeface="Arial" charset="0"/>
                      </a:endParaRPr>
                    </a:p>
                  </a:txBody>
                  <a:tcPr marL="80451" marR="8045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u="none" strike="noStrike" cap="none" normalizeH="0" baseline="0" dirty="0" smtClean="0">
                          <a:ln>
                            <a:noFill/>
                          </a:ln>
                          <a:effectLst/>
                        </a:rPr>
                        <a:t>Passive</a:t>
                      </a:r>
                      <a:endParaRPr kumimoji="0" lang="en-CA" sz="1600" b="0" i="0" u="none" strike="noStrike" cap="none" normalizeH="0" baseline="0" dirty="0" smtClean="0">
                        <a:ln>
                          <a:noFill/>
                        </a:ln>
                        <a:solidFill>
                          <a:schemeClr val="tx1"/>
                        </a:solidFill>
                        <a:effectLst/>
                        <a:latin typeface="Arial" charset="0"/>
                      </a:endParaRPr>
                    </a:p>
                  </a:txBody>
                  <a:tcPr marL="80451" marR="80451"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Light beam uses a photoelectric cell that receives a small light source across secure boundary.  Senses changes in visible light levels of the monitored area (use in dark room)  Dust may trigger false alarms.  Attackers may be able to avoid light beams.</a:t>
                      </a:r>
                      <a:endParaRPr kumimoji="0" lang="en-CA" sz="1400" b="0" i="0" u="none" strike="noStrike" cap="none" normalizeH="0" baseline="0" smtClean="0">
                        <a:ln>
                          <a:noFill/>
                        </a:ln>
                        <a:solidFill>
                          <a:schemeClr val="tx1"/>
                        </a:solidFill>
                        <a:effectLst/>
                        <a:latin typeface="Arial" charset="0"/>
                      </a:endParaRPr>
                    </a:p>
                  </a:txBody>
                  <a:tcPr marL="80451" marR="80451" horzOverflow="overflow"/>
                </a:tc>
              </a:tr>
              <a:tr h="79194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u="none" strike="noStrike" cap="none" normalizeH="0" baseline="0" smtClean="0">
                          <a:ln>
                            <a:noFill/>
                          </a:ln>
                          <a:effectLst/>
                        </a:rPr>
                        <a:t>Audio</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u="none" strike="noStrike" cap="none" normalizeH="0" baseline="0" smtClean="0">
                          <a:ln>
                            <a:noFill/>
                          </a:ln>
                          <a:effectLst/>
                        </a:rPr>
                        <a:t>(passive)</a:t>
                      </a:r>
                      <a:endParaRPr kumimoji="0" lang="en-CA" sz="1600" b="0" i="0" u="none" strike="noStrike" cap="none" normalizeH="0" baseline="0" smtClean="0">
                        <a:ln>
                          <a:noFill/>
                        </a:ln>
                        <a:solidFill>
                          <a:schemeClr val="tx1"/>
                        </a:solidFill>
                        <a:effectLst/>
                        <a:latin typeface="Arial" charset="0"/>
                      </a:endParaRPr>
                    </a:p>
                  </a:txBody>
                  <a:tcPr marL="80451" marR="8045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u="none" strike="noStrike" cap="none" normalizeH="0" baseline="0" dirty="0" smtClean="0">
                          <a:ln>
                            <a:noFill/>
                          </a:ln>
                          <a:effectLst/>
                        </a:rPr>
                        <a:t>Passive</a:t>
                      </a:r>
                      <a:endParaRPr kumimoji="0" lang="en-CA" sz="1600" b="0" i="0" u="none" strike="noStrike" cap="none" normalizeH="0" baseline="0" dirty="0" smtClean="0">
                        <a:ln>
                          <a:noFill/>
                        </a:ln>
                        <a:solidFill>
                          <a:schemeClr val="tx1"/>
                        </a:solidFill>
                        <a:effectLst/>
                        <a:latin typeface="Arial" charset="0"/>
                      </a:endParaRPr>
                    </a:p>
                  </a:txBody>
                  <a:tcPr marL="80451" marR="80451"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dirty="0" smtClean="0">
                          <a:ln>
                            <a:noFill/>
                          </a:ln>
                          <a:effectLst/>
                        </a:rPr>
                        <a:t>Listens for abnormal sounds in the monitored area.  Generates false alarms – use in area with low ambient noise.</a:t>
                      </a:r>
                      <a:endParaRPr kumimoji="0" lang="en-CA" sz="1400" b="0" i="0" u="none" strike="noStrike" cap="none" normalizeH="0" baseline="0" dirty="0" smtClean="0">
                        <a:ln>
                          <a:noFill/>
                        </a:ln>
                        <a:solidFill>
                          <a:schemeClr val="tx1"/>
                        </a:solidFill>
                        <a:effectLst/>
                        <a:latin typeface="Arial" charset="0"/>
                      </a:endParaRPr>
                    </a:p>
                  </a:txBody>
                  <a:tcPr marL="80451" marR="80451" horzOverflow="overflow"/>
                </a:tc>
              </a:tr>
            </a:tbl>
          </a:graphicData>
        </a:graphic>
      </p:graphicFrame>
      <p:sp>
        <p:nvSpPr>
          <p:cNvPr id="33" name="Footer Placeholder 3"/>
          <p:cNvSpPr>
            <a:spLocks noGrp="1"/>
          </p:cNvSpPr>
          <p:nvPr>
            <p:ph type="ftr" sz="quarter" idx="10"/>
          </p:nvPr>
        </p:nvSpPr>
        <p:spPr/>
        <p:txBody>
          <a:bodyPr/>
          <a:lstStyle/>
          <a:p>
            <a:endParaRPr lang="en-CA" dirty="0"/>
          </a:p>
          <a:p>
            <a:endParaRPr lang="en-US" dirty="0"/>
          </a:p>
        </p:txBody>
      </p:sp>
      <p:sp>
        <p:nvSpPr>
          <p:cNvPr id="34" name="Slide Number Placeholder 4"/>
          <p:cNvSpPr>
            <a:spLocks noGrp="1"/>
          </p:cNvSpPr>
          <p:nvPr>
            <p:ph type="sldNum" sz="quarter" idx="11"/>
          </p:nvPr>
        </p:nvSpPr>
        <p:spPr/>
        <p:txBody>
          <a:bodyPr/>
          <a:lstStyle/>
          <a:p>
            <a:fld id="{EC244642-2639-4C67-AFAE-59A28950380F}" type="slidenum">
              <a:rPr lang="en-US"/>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Optex LX-402 Motion Sensor"/>
          <p:cNvPicPr>
            <a:picLocks noChangeAspect="1" noChangeArrowheads="1"/>
          </p:cNvPicPr>
          <p:nvPr/>
        </p:nvPicPr>
        <p:blipFill>
          <a:blip r:embed="rId3"/>
          <a:srcRect/>
          <a:stretch>
            <a:fillRect/>
          </a:stretch>
        </p:blipFill>
        <p:spPr bwMode="auto">
          <a:xfrm>
            <a:off x="7673668" y="1"/>
            <a:ext cx="1470331" cy="2357430"/>
          </a:xfrm>
          <a:prstGeom prst="rect">
            <a:avLst/>
          </a:prstGeom>
          <a:noFill/>
        </p:spPr>
      </p:pic>
      <p:sp>
        <p:nvSpPr>
          <p:cNvPr id="5" name="Title 4"/>
          <p:cNvSpPr>
            <a:spLocks noGrp="1"/>
          </p:cNvSpPr>
          <p:nvPr>
            <p:ph type="title"/>
          </p:nvPr>
        </p:nvSpPr>
        <p:spPr/>
        <p:txBody>
          <a:bodyPr/>
          <a:lstStyle/>
          <a:p>
            <a:r>
              <a:rPr lang="en-US" dirty="0" smtClean="0"/>
              <a:t>Infrared Motion Sensor</a:t>
            </a:r>
            <a:endParaRPr lang="en-US" dirty="0"/>
          </a:p>
        </p:txBody>
      </p:sp>
      <p:sp>
        <p:nvSpPr>
          <p:cNvPr id="7" name="Content Placeholder 6"/>
          <p:cNvSpPr>
            <a:spLocks noGrp="1"/>
          </p:cNvSpPr>
          <p:nvPr>
            <p:ph sz="half" idx="1"/>
          </p:nvPr>
        </p:nvSpPr>
        <p:spPr/>
        <p:txBody>
          <a:bodyPr/>
          <a:lstStyle/>
          <a:p>
            <a:r>
              <a:rPr lang="en-US" sz="1800" dirty="0" smtClean="0"/>
              <a:t>In a typical installation, the motion detector is mounted indoors in a corner or on a wall between six and eight feet high. The sensor will monitor the infrared level in its detection pattern. If the level increases or decreases rapidly (as when a person or animal moves through the area) the transmitter triggers, sending an alarm signal to the receiver.</a:t>
            </a:r>
          </a:p>
          <a:p>
            <a:endParaRPr lang="en-US" sz="1800" dirty="0" smtClean="0"/>
          </a:p>
          <a:p>
            <a:r>
              <a:rPr lang="en-US" sz="1800" dirty="0" smtClean="0">
                <a:hlinkClick r:id="rId4"/>
              </a:rPr>
              <a:t>http://www.basshome.com/product_60943_detailed.htm</a:t>
            </a:r>
            <a:endParaRPr lang="en-US" sz="1800" dirty="0"/>
          </a:p>
        </p:txBody>
      </p:sp>
      <p:sp>
        <p:nvSpPr>
          <p:cNvPr id="8" name="Content Placeholder 7"/>
          <p:cNvSpPr>
            <a:spLocks noGrp="1"/>
          </p:cNvSpPr>
          <p:nvPr>
            <p:ph sz="half" idx="2"/>
          </p:nvPr>
        </p:nvSpPr>
        <p:spPr/>
        <p:txBody>
          <a:bodyPr/>
          <a:lstStyle/>
          <a:p>
            <a:endParaRPr lang="en-US" dirty="0"/>
          </a:p>
        </p:txBody>
      </p:sp>
      <p:sp>
        <p:nvSpPr>
          <p:cNvPr id="4" name="Slide Number Placeholder 3"/>
          <p:cNvSpPr>
            <a:spLocks noGrp="1"/>
          </p:cNvSpPr>
          <p:nvPr>
            <p:ph type="sldNum" sz="quarter" idx="12"/>
          </p:nvPr>
        </p:nvSpPr>
        <p:spPr/>
        <p:txBody>
          <a:bodyPr/>
          <a:lstStyle/>
          <a:p>
            <a:fld id="{C3842863-015C-434C-A514-39A43B1A3BBA}" type="slidenum">
              <a:rPr lang="en-US" smtClean="0"/>
              <a:pPr/>
              <a:t>34</a:t>
            </a:fld>
            <a:endParaRPr lang="en-US"/>
          </a:p>
        </p:txBody>
      </p:sp>
      <p:pic>
        <p:nvPicPr>
          <p:cNvPr id="1026" name="Picture 2" descr="DXT-54 Passive Infrared Motion Sensor Transmitter"/>
          <p:cNvPicPr>
            <a:picLocks noChangeAspect="1" noChangeArrowheads="1"/>
          </p:cNvPicPr>
          <p:nvPr/>
        </p:nvPicPr>
        <p:blipFill>
          <a:blip r:embed="rId5"/>
          <a:srcRect/>
          <a:stretch>
            <a:fillRect/>
          </a:stretch>
        </p:blipFill>
        <p:spPr bwMode="auto">
          <a:xfrm>
            <a:off x="5143505" y="1857364"/>
            <a:ext cx="2834906" cy="4233854"/>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2114" name="Rectangle 2"/>
          <p:cNvSpPr>
            <a:spLocks noGrp="1" noChangeArrowheads="1"/>
          </p:cNvSpPr>
          <p:nvPr>
            <p:ph type="title"/>
          </p:nvPr>
        </p:nvSpPr>
        <p:spPr>
          <a:ln/>
        </p:spPr>
        <p:txBody>
          <a:bodyPr>
            <a:normAutofit fontScale="90000"/>
          </a:bodyPr>
          <a:lstStyle/>
          <a:p>
            <a:r>
              <a:rPr lang="en-CA"/>
              <a:t>Technical Controls </a:t>
            </a:r>
            <a:br>
              <a:rPr lang="en-CA"/>
            </a:br>
            <a:r>
              <a:rPr lang="en-CA"/>
              <a:t>Intrusion Alarms</a:t>
            </a:r>
          </a:p>
        </p:txBody>
      </p:sp>
      <p:sp>
        <p:nvSpPr>
          <p:cNvPr id="602124" name="Rectangle 12"/>
          <p:cNvSpPr>
            <a:spLocks noGrp="1" noChangeArrowheads="1"/>
          </p:cNvSpPr>
          <p:nvPr>
            <p:ph sz="half" idx="1"/>
          </p:nvPr>
        </p:nvSpPr>
        <p:spPr/>
        <p:txBody>
          <a:bodyPr/>
          <a:lstStyle/>
          <a:p>
            <a:pPr marL="0" indent="0"/>
            <a:r>
              <a:rPr lang="en-CA" sz="2400" dirty="0"/>
              <a:t>Local alarm</a:t>
            </a:r>
          </a:p>
          <a:p>
            <a:pPr lvl="1"/>
            <a:r>
              <a:rPr lang="en-CA" sz="2000" dirty="0"/>
              <a:t>broadcast audible alarm signal heard up to 400 ft</a:t>
            </a:r>
          </a:p>
          <a:p>
            <a:pPr marL="0" indent="0"/>
            <a:r>
              <a:rPr lang="en-CA" sz="2400" dirty="0" smtClean="0"/>
              <a:t>Centralized </a:t>
            </a:r>
            <a:r>
              <a:rPr lang="en-CA" sz="2400" dirty="0"/>
              <a:t>alarm</a:t>
            </a:r>
          </a:p>
          <a:p>
            <a:pPr lvl="1"/>
            <a:r>
              <a:rPr lang="en-CA" sz="2000" dirty="0"/>
              <a:t>notifies a central monitoring system, may not have local alarm</a:t>
            </a:r>
          </a:p>
          <a:p>
            <a:pPr marL="0" indent="0"/>
            <a:r>
              <a:rPr lang="en-CA" sz="2400" dirty="0" smtClean="0"/>
              <a:t>Auxiliary </a:t>
            </a:r>
            <a:r>
              <a:rPr lang="en-CA" sz="2400" dirty="0"/>
              <a:t>alarm</a:t>
            </a:r>
          </a:p>
          <a:p>
            <a:pPr lvl="1"/>
            <a:r>
              <a:rPr lang="en-CA" sz="2000" dirty="0"/>
              <a:t>notifies local emergency services</a:t>
            </a:r>
          </a:p>
        </p:txBody>
      </p:sp>
      <p:sp>
        <p:nvSpPr>
          <p:cNvPr id="16" name="Content Placeholder 15"/>
          <p:cNvSpPr>
            <a:spLocks noGrp="1"/>
          </p:cNvSpPr>
          <p:nvPr>
            <p:ph sz="half" idx="2"/>
          </p:nvPr>
        </p:nvSpPr>
        <p:spPr/>
        <p:txBody>
          <a:bodyPr/>
          <a:lstStyle/>
          <a:p>
            <a:endParaRPr lang="en-US"/>
          </a:p>
        </p:txBody>
      </p:sp>
      <p:sp>
        <p:nvSpPr>
          <p:cNvPr id="12" name="Footer Placeholder 4"/>
          <p:cNvSpPr>
            <a:spLocks noGrp="1"/>
          </p:cNvSpPr>
          <p:nvPr>
            <p:ph type="ftr" sz="quarter" idx="11"/>
          </p:nvPr>
        </p:nvSpPr>
        <p:spPr/>
        <p:txBody>
          <a:bodyPr/>
          <a:lstStyle/>
          <a:p>
            <a:endParaRPr lang="en-CA" dirty="0"/>
          </a:p>
          <a:p>
            <a:endParaRPr lang="en-US" dirty="0"/>
          </a:p>
        </p:txBody>
      </p:sp>
      <p:sp>
        <p:nvSpPr>
          <p:cNvPr id="13" name="Slide Number Placeholder 5"/>
          <p:cNvSpPr>
            <a:spLocks noGrp="1"/>
          </p:cNvSpPr>
          <p:nvPr>
            <p:ph type="sldNum" sz="quarter" idx="12"/>
          </p:nvPr>
        </p:nvSpPr>
        <p:spPr/>
        <p:txBody>
          <a:bodyPr/>
          <a:lstStyle/>
          <a:p>
            <a:fld id="{F1253D37-DFD6-4AC4-BCC1-CBB2A7F1BB3B}" type="slidenum">
              <a:rPr lang="en-US"/>
              <a:pPr/>
              <a:t>35</a:t>
            </a:fld>
            <a:endParaRPr lang="en-US"/>
          </a:p>
        </p:txBody>
      </p:sp>
      <p:sp>
        <p:nvSpPr>
          <p:cNvPr id="602117" name="Rectangle 5"/>
          <p:cNvSpPr>
            <a:spLocks noChangeArrowheads="1"/>
          </p:cNvSpPr>
          <p:nvPr/>
        </p:nvSpPr>
        <p:spPr bwMode="auto">
          <a:xfrm>
            <a:off x="5715008" y="2357430"/>
            <a:ext cx="1706582" cy="431800"/>
          </a:xfrm>
          <a:prstGeom prst="rect">
            <a:avLst/>
          </a:prstGeom>
          <a:solidFill>
            <a:srgbClr val="FF0000"/>
          </a:solidFill>
          <a:ln w="9525">
            <a:solidFill>
              <a:schemeClr val="tx1"/>
            </a:solidFill>
            <a:miter lim="800000"/>
            <a:headEnd/>
            <a:tailEnd/>
          </a:ln>
          <a:effectLst/>
        </p:spPr>
        <p:txBody>
          <a:bodyPr wrap="none" anchor="ctr"/>
          <a:lstStyle/>
          <a:p>
            <a:pPr>
              <a:spcBef>
                <a:spcPct val="0"/>
              </a:spcBef>
            </a:pPr>
            <a:r>
              <a:rPr lang="en-CA" sz="1800" b="1" dirty="0">
                <a:sym typeface="Symbol" pitchFamily="18" charset="2"/>
              </a:rPr>
              <a:t>((((         ))))</a:t>
            </a:r>
          </a:p>
        </p:txBody>
      </p:sp>
      <p:grpSp>
        <p:nvGrpSpPr>
          <p:cNvPr id="14" name="Group 13"/>
          <p:cNvGrpSpPr/>
          <p:nvPr/>
        </p:nvGrpSpPr>
        <p:grpSpPr>
          <a:xfrm>
            <a:off x="5483246" y="5283216"/>
            <a:ext cx="2017712" cy="431800"/>
            <a:chOff x="4932363" y="5084763"/>
            <a:chExt cx="2017712" cy="431800"/>
          </a:xfrm>
        </p:grpSpPr>
        <p:sp>
          <p:nvSpPr>
            <p:cNvPr id="602121" name="Rectangle 9"/>
            <p:cNvSpPr>
              <a:spLocks noChangeArrowheads="1"/>
            </p:cNvSpPr>
            <p:nvPr/>
          </p:nvSpPr>
          <p:spPr bwMode="auto">
            <a:xfrm>
              <a:off x="4932363" y="5084763"/>
              <a:ext cx="576262" cy="431800"/>
            </a:xfrm>
            <a:prstGeom prst="rect">
              <a:avLst/>
            </a:prstGeom>
            <a:solidFill>
              <a:srgbClr val="FF0000"/>
            </a:solidFill>
            <a:ln w="9525">
              <a:solidFill>
                <a:schemeClr val="tx1"/>
              </a:solidFill>
              <a:miter lim="800000"/>
              <a:headEnd/>
              <a:tailEnd/>
            </a:ln>
            <a:effectLst/>
          </p:spPr>
          <p:txBody>
            <a:bodyPr wrap="none" anchor="ctr"/>
            <a:lstStyle/>
            <a:p>
              <a:pPr>
                <a:spcBef>
                  <a:spcPct val="0"/>
                </a:spcBef>
              </a:pPr>
              <a:endParaRPr lang="en-CA" sz="1800" b="1">
                <a:sym typeface="Symbol" pitchFamily="18" charset="2"/>
              </a:endParaRPr>
            </a:p>
          </p:txBody>
        </p:sp>
        <p:sp>
          <p:nvSpPr>
            <p:cNvPr id="602122" name="Rectangle 10"/>
            <p:cNvSpPr>
              <a:spLocks noChangeArrowheads="1"/>
            </p:cNvSpPr>
            <p:nvPr/>
          </p:nvSpPr>
          <p:spPr bwMode="auto">
            <a:xfrm>
              <a:off x="6373813" y="5084763"/>
              <a:ext cx="576262" cy="431800"/>
            </a:xfrm>
            <a:prstGeom prst="rect">
              <a:avLst/>
            </a:prstGeom>
            <a:solidFill>
              <a:srgbClr val="FFFF99"/>
            </a:solidFill>
            <a:ln w="9525">
              <a:solidFill>
                <a:schemeClr val="tx1"/>
              </a:solidFill>
              <a:miter lim="800000"/>
              <a:headEnd/>
              <a:tailEnd/>
            </a:ln>
            <a:effectLst/>
          </p:spPr>
          <p:txBody>
            <a:bodyPr wrap="none" anchor="ctr"/>
            <a:lstStyle/>
            <a:p>
              <a:pPr>
                <a:spcBef>
                  <a:spcPct val="0"/>
                </a:spcBef>
              </a:pPr>
              <a:r>
                <a:rPr lang="en-CA" sz="1800" b="1">
                  <a:sym typeface="Symbol" pitchFamily="18" charset="2"/>
                </a:rPr>
                <a:t>911</a:t>
              </a:r>
            </a:p>
          </p:txBody>
        </p:sp>
        <p:sp>
          <p:nvSpPr>
            <p:cNvPr id="602123" name="Line 11"/>
            <p:cNvSpPr>
              <a:spLocks noChangeShapeType="1"/>
            </p:cNvSpPr>
            <p:nvPr/>
          </p:nvSpPr>
          <p:spPr bwMode="auto">
            <a:xfrm>
              <a:off x="5581650" y="5300663"/>
              <a:ext cx="792163" cy="0"/>
            </a:xfrm>
            <a:prstGeom prst="line">
              <a:avLst/>
            </a:prstGeom>
            <a:noFill/>
            <a:ln w="38100">
              <a:solidFill>
                <a:schemeClr val="tx1"/>
              </a:solidFill>
              <a:round/>
              <a:headEnd/>
              <a:tailEnd type="triangle" w="lg" len="med"/>
            </a:ln>
            <a:effectLst/>
          </p:spPr>
          <p:txBody>
            <a:bodyPr/>
            <a:lstStyle/>
            <a:p>
              <a:endParaRPr lang="en-US"/>
            </a:p>
          </p:txBody>
        </p:sp>
      </p:grpSp>
      <p:grpSp>
        <p:nvGrpSpPr>
          <p:cNvPr id="15" name="Group 14"/>
          <p:cNvGrpSpPr/>
          <p:nvPr/>
        </p:nvGrpSpPr>
        <p:grpSpPr>
          <a:xfrm>
            <a:off x="5480074" y="3635381"/>
            <a:ext cx="2449512" cy="722313"/>
            <a:chOff x="4932363" y="3282950"/>
            <a:chExt cx="2449512" cy="722313"/>
          </a:xfrm>
        </p:grpSpPr>
        <p:sp>
          <p:nvSpPr>
            <p:cNvPr id="602118" name="Rectangle 6"/>
            <p:cNvSpPr>
              <a:spLocks noChangeArrowheads="1"/>
            </p:cNvSpPr>
            <p:nvPr/>
          </p:nvSpPr>
          <p:spPr bwMode="auto">
            <a:xfrm>
              <a:off x="4932363" y="3573463"/>
              <a:ext cx="576262" cy="431800"/>
            </a:xfrm>
            <a:prstGeom prst="rect">
              <a:avLst/>
            </a:prstGeom>
            <a:solidFill>
              <a:srgbClr val="FF0000"/>
            </a:solidFill>
            <a:ln w="9525">
              <a:solidFill>
                <a:schemeClr val="tx1"/>
              </a:solidFill>
              <a:miter lim="800000"/>
              <a:headEnd/>
              <a:tailEnd/>
            </a:ln>
            <a:effectLst/>
          </p:spPr>
          <p:txBody>
            <a:bodyPr wrap="none" anchor="ctr"/>
            <a:lstStyle/>
            <a:p>
              <a:pPr>
                <a:spcBef>
                  <a:spcPct val="0"/>
                </a:spcBef>
              </a:pPr>
              <a:endParaRPr lang="en-CA" sz="1800" b="1">
                <a:sym typeface="Symbol" pitchFamily="18" charset="2"/>
              </a:endParaRPr>
            </a:p>
          </p:txBody>
        </p:sp>
        <p:sp>
          <p:nvSpPr>
            <p:cNvPr id="602119" name="Rectangle 7"/>
            <p:cNvSpPr>
              <a:spLocks noChangeArrowheads="1"/>
            </p:cNvSpPr>
            <p:nvPr/>
          </p:nvSpPr>
          <p:spPr bwMode="auto">
            <a:xfrm>
              <a:off x="6373813" y="3573463"/>
              <a:ext cx="722310" cy="431800"/>
            </a:xfrm>
            <a:prstGeom prst="rect">
              <a:avLst/>
            </a:prstGeom>
            <a:solidFill>
              <a:schemeClr val="accent1"/>
            </a:solidFill>
            <a:ln w="9525">
              <a:solidFill>
                <a:schemeClr val="tx1"/>
              </a:solidFill>
              <a:miter lim="800000"/>
              <a:headEnd/>
              <a:tailEnd/>
            </a:ln>
            <a:effectLst/>
          </p:spPr>
          <p:txBody>
            <a:bodyPr wrap="none" anchor="ctr"/>
            <a:lstStyle/>
            <a:p>
              <a:pPr algn="ctr">
                <a:spcBef>
                  <a:spcPct val="0"/>
                </a:spcBef>
              </a:pPr>
              <a:r>
                <a:rPr lang="en-CA" sz="1800" b="1" dirty="0">
                  <a:sym typeface="Symbol" pitchFamily="18" charset="2"/>
                </a:rPr>
                <a:t>(())</a:t>
              </a:r>
            </a:p>
          </p:txBody>
        </p:sp>
        <p:sp>
          <p:nvSpPr>
            <p:cNvPr id="602120" name="Line 8"/>
            <p:cNvSpPr>
              <a:spLocks noChangeShapeType="1"/>
            </p:cNvSpPr>
            <p:nvPr/>
          </p:nvSpPr>
          <p:spPr bwMode="auto">
            <a:xfrm>
              <a:off x="5581650" y="3789363"/>
              <a:ext cx="792163" cy="0"/>
            </a:xfrm>
            <a:prstGeom prst="line">
              <a:avLst/>
            </a:prstGeom>
            <a:noFill/>
            <a:ln w="38100">
              <a:solidFill>
                <a:schemeClr val="tx1"/>
              </a:solidFill>
              <a:round/>
              <a:headEnd/>
              <a:tailEnd type="triangle" w="lg" len="med"/>
            </a:ln>
            <a:effectLst/>
          </p:spPr>
          <p:txBody>
            <a:bodyPr/>
            <a:lstStyle/>
            <a:p>
              <a:endParaRPr lang="en-US"/>
            </a:p>
          </p:txBody>
        </p:sp>
        <p:sp>
          <p:nvSpPr>
            <p:cNvPr id="602126" name="Text Box 14"/>
            <p:cNvSpPr txBox="1">
              <a:spLocks noChangeArrowheads="1"/>
            </p:cNvSpPr>
            <p:nvPr/>
          </p:nvSpPr>
          <p:spPr bwMode="auto">
            <a:xfrm>
              <a:off x="6005513" y="3282950"/>
              <a:ext cx="1376362" cy="304800"/>
            </a:xfrm>
            <a:prstGeom prst="rect">
              <a:avLst/>
            </a:prstGeom>
            <a:noFill/>
            <a:ln w="25400" algn="ctr">
              <a:noFill/>
              <a:miter lim="800000"/>
              <a:headEnd/>
              <a:tailEnd/>
            </a:ln>
            <a:effectLst/>
          </p:spPr>
          <p:txBody>
            <a:bodyPr wrap="none">
              <a:spAutoFit/>
            </a:bodyPr>
            <a:lstStyle/>
            <a:p>
              <a:pPr marL="342900" indent="-342900" defTabSz="914400"/>
              <a:r>
                <a:rPr lang="en-CA" sz="1400"/>
                <a:t>Central Control</a:t>
              </a:r>
            </a:p>
          </p:txBody>
        </p:sp>
      </p:gr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5490" name="Rectangle 2"/>
          <p:cNvSpPr>
            <a:spLocks noGrp="1" noChangeArrowheads="1"/>
          </p:cNvSpPr>
          <p:nvPr>
            <p:ph type="title"/>
          </p:nvPr>
        </p:nvSpPr>
        <p:spPr/>
        <p:txBody>
          <a:bodyPr>
            <a:normAutofit fontScale="90000"/>
          </a:bodyPr>
          <a:lstStyle/>
          <a:p>
            <a:r>
              <a:rPr lang="en-CA" dirty="0" smtClean="0"/>
              <a:t>Visual Recoding Devices </a:t>
            </a:r>
            <a:br>
              <a:rPr lang="en-CA" dirty="0" smtClean="0"/>
            </a:br>
            <a:r>
              <a:rPr lang="en-CA" dirty="0" smtClean="0"/>
              <a:t>Closed-circuit Television (CCTV)</a:t>
            </a:r>
            <a:endParaRPr lang="en-CA" dirty="0"/>
          </a:p>
        </p:txBody>
      </p:sp>
      <p:sp>
        <p:nvSpPr>
          <p:cNvPr id="575491" name="Rectangle 3"/>
          <p:cNvSpPr>
            <a:spLocks noGrp="1" noChangeArrowheads="1"/>
          </p:cNvSpPr>
          <p:nvPr>
            <p:ph idx="1"/>
          </p:nvPr>
        </p:nvSpPr>
        <p:spPr/>
        <p:txBody>
          <a:bodyPr>
            <a:normAutofit fontScale="70000" lnSpcReduction="20000"/>
          </a:bodyPr>
          <a:lstStyle/>
          <a:p>
            <a:r>
              <a:rPr lang="en-CA" u="sng" dirty="0" smtClean="0"/>
              <a:t>Identify purpose</a:t>
            </a:r>
            <a:r>
              <a:rPr lang="en-CA" dirty="0" smtClean="0"/>
              <a:t>:  </a:t>
            </a:r>
            <a:r>
              <a:rPr lang="en-CA" dirty="0" smtClean="0"/>
              <a:t>Deterrent control,  to detect intrusion as it happens, or to identify intruders</a:t>
            </a:r>
          </a:p>
          <a:p>
            <a:r>
              <a:rPr lang="en-CA" dirty="0" smtClean="0"/>
              <a:t>Position camera at adequate height</a:t>
            </a:r>
          </a:p>
          <a:p>
            <a:r>
              <a:rPr lang="en-CA" dirty="0" smtClean="0"/>
              <a:t>Field of view – how large an area needs to be monitored?</a:t>
            </a:r>
            <a:endParaRPr lang="en-CA" dirty="0" smtClean="0"/>
          </a:p>
          <a:p>
            <a:r>
              <a:rPr lang="en-CA" dirty="0" smtClean="0"/>
              <a:t>Appropriately distributed, avoid blind spots, integrate with other security controls (not above password entry devices)</a:t>
            </a:r>
          </a:p>
          <a:p>
            <a:r>
              <a:rPr lang="en-CA" dirty="0" smtClean="0"/>
              <a:t>Adequate lighting for good pictures</a:t>
            </a:r>
          </a:p>
          <a:p>
            <a:r>
              <a:rPr lang="en-CA" dirty="0" smtClean="0"/>
              <a:t>Ability to be recorded – VCR or digital?</a:t>
            </a:r>
          </a:p>
          <a:p>
            <a:r>
              <a:rPr lang="en-CA" dirty="0" smtClean="0"/>
              <a:t>Regular servicing of moving parts, clean lenses</a:t>
            </a:r>
          </a:p>
          <a:p>
            <a:r>
              <a:rPr lang="en-CA" dirty="0" smtClean="0"/>
              <a:t>Human intervention is required to watch the pictures.  Motion detection and pixel analysis now allow hundreds of cameras to be monitored at a single time.</a:t>
            </a:r>
            <a:endParaRPr lang="en-CA" dirty="0"/>
          </a:p>
        </p:txBody>
      </p:sp>
      <p:sp>
        <p:nvSpPr>
          <p:cNvPr id="6" name="Slide Number Placeholder 4"/>
          <p:cNvSpPr>
            <a:spLocks noGrp="1"/>
          </p:cNvSpPr>
          <p:nvPr>
            <p:ph type="sldNum" sz="quarter" idx="12"/>
          </p:nvPr>
        </p:nvSpPr>
        <p:spPr/>
        <p:txBody>
          <a:bodyPr/>
          <a:lstStyle/>
          <a:p>
            <a:fld id="{2E86CA67-7E31-43E0-BF89-40F8AB2A234F}" type="slidenum">
              <a:rPr lang="en-US" smtClean="0"/>
              <a:pPr/>
              <a:t>36</a:t>
            </a:fld>
            <a:endParaRPr lang="en-US"/>
          </a:p>
        </p:txBody>
      </p:sp>
      <p:sp>
        <p:nvSpPr>
          <p:cNvPr id="5"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endParaRPr lang="en-CA" dirty="0"/>
          </a:p>
          <a:p>
            <a:endParaRPr lang="en-US" dirty="0"/>
          </a:p>
        </p:txBody>
      </p:sp>
      <p:sp>
        <p:nvSpPr>
          <p:cNvPr id="6" name="Slide Number Placeholder 4"/>
          <p:cNvSpPr>
            <a:spLocks noGrp="1"/>
          </p:cNvSpPr>
          <p:nvPr>
            <p:ph type="sldNum" sz="quarter" idx="4294967295"/>
          </p:nvPr>
        </p:nvSpPr>
        <p:spPr>
          <a:xfrm>
            <a:off x="7308850" y="6237288"/>
            <a:ext cx="457200" cy="476250"/>
          </a:xfrm>
          <a:prstGeom prst="rect">
            <a:avLst/>
          </a:prstGeom>
        </p:spPr>
        <p:txBody>
          <a:bodyPr/>
          <a:lstStyle/>
          <a:p>
            <a:fld id="{78BFFDE3-8C2E-4153-920C-9F0382B0D0E7}" type="slidenum">
              <a:rPr lang="en-US"/>
              <a:pPr/>
              <a:t>37</a:t>
            </a:fld>
            <a:endParaRPr lang="en-US"/>
          </a:p>
        </p:txBody>
      </p:sp>
      <p:sp>
        <p:nvSpPr>
          <p:cNvPr id="605186" name="Rectangle 2"/>
          <p:cNvSpPr>
            <a:spLocks noGrp="1" noChangeArrowheads="1"/>
          </p:cNvSpPr>
          <p:nvPr>
            <p:ph type="title"/>
          </p:nvPr>
        </p:nvSpPr>
        <p:spPr>
          <a:ln/>
        </p:spPr>
        <p:txBody>
          <a:bodyPr>
            <a:normAutofit fontScale="90000"/>
          </a:bodyPr>
          <a:lstStyle/>
          <a:p>
            <a:r>
              <a:rPr lang="en-CA" dirty="0"/>
              <a:t>Closed-circuit Television</a:t>
            </a:r>
            <a:br>
              <a:rPr lang="en-CA" dirty="0"/>
            </a:br>
            <a:r>
              <a:rPr lang="en-CA" dirty="0" smtClean="0"/>
              <a:t>CCTV</a:t>
            </a:r>
            <a:endParaRPr lang="en-CA" dirty="0"/>
          </a:p>
        </p:txBody>
      </p:sp>
      <p:sp>
        <p:nvSpPr>
          <p:cNvPr id="605187" name="Rectangle 3"/>
          <p:cNvSpPr>
            <a:spLocks noGrp="1" noChangeArrowheads="1"/>
          </p:cNvSpPr>
          <p:nvPr>
            <p:ph type="body" idx="1"/>
          </p:nvPr>
        </p:nvSpPr>
        <p:spPr/>
        <p:txBody>
          <a:bodyPr>
            <a:normAutofit fontScale="92500" lnSpcReduction="10000"/>
          </a:bodyPr>
          <a:lstStyle/>
          <a:p>
            <a:pPr>
              <a:lnSpc>
                <a:spcPct val="80000"/>
              </a:lnSpc>
              <a:buNone/>
            </a:pPr>
            <a:r>
              <a:rPr lang="en-CA" sz="2400" b="1" dirty="0"/>
              <a:t>Legal and practical implications</a:t>
            </a:r>
          </a:p>
          <a:p>
            <a:pPr>
              <a:lnSpc>
                <a:spcPct val="80000"/>
              </a:lnSpc>
              <a:buFontTx/>
              <a:buChar char="•"/>
            </a:pPr>
            <a:r>
              <a:rPr lang="en-CA" sz="2400" dirty="0"/>
              <a:t>Amount of data recorded has a storage implication.</a:t>
            </a:r>
          </a:p>
          <a:p>
            <a:pPr>
              <a:lnSpc>
                <a:spcPct val="80000"/>
              </a:lnSpc>
              <a:buFontTx/>
              <a:buChar char="•"/>
            </a:pPr>
            <a:r>
              <a:rPr lang="en-CA" sz="2400" dirty="0"/>
              <a:t>Video tapes must be stored in a way that protects against their deterioration, integrity protection</a:t>
            </a:r>
          </a:p>
          <a:p>
            <a:pPr>
              <a:lnSpc>
                <a:spcPct val="80000"/>
              </a:lnSpc>
              <a:buFontTx/>
              <a:buChar char="•"/>
            </a:pPr>
            <a:r>
              <a:rPr lang="en-CA" sz="2400" dirty="0"/>
              <a:t>Recording actions of individuals may present human rights and privacy implications</a:t>
            </a:r>
          </a:p>
          <a:p>
            <a:pPr>
              <a:lnSpc>
                <a:spcPct val="80000"/>
              </a:lnSpc>
              <a:buFontTx/>
              <a:buChar char="•"/>
            </a:pPr>
            <a:r>
              <a:rPr lang="en-CA" sz="2400" dirty="0"/>
              <a:t>Technical facility may be required to blur out faces of innocent parties when tapes are used as evidence</a:t>
            </a:r>
          </a:p>
          <a:p>
            <a:pPr>
              <a:lnSpc>
                <a:spcPct val="80000"/>
              </a:lnSpc>
            </a:pPr>
            <a:endParaRPr lang="en-CA" sz="2400" dirty="0" smtClean="0"/>
          </a:p>
          <a:p>
            <a:pPr>
              <a:lnSpc>
                <a:spcPct val="80000"/>
              </a:lnSpc>
              <a:buNone/>
            </a:pPr>
            <a:r>
              <a:rPr lang="en-CA" sz="2400" dirty="0" smtClean="0"/>
              <a:t>Types of lenses</a:t>
            </a:r>
            <a:endParaRPr lang="en-CA" sz="2400" dirty="0"/>
          </a:p>
          <a:p>
            <a:pPr>
              <a:lnSpc>
                <a:spcPct val="80000"/>
              </a:lnSpc>
            </a:pPr>
            <a:r>
              <a:rPr lang="en-CA" sz="2400" dirty="0" smtClean="0"/>
              <a:t>Fixed Focal Length</a:t>
            </a:r>
          </a:p>
          <a:p>
            <a:pPr lvl="1">
              <a:lnSpc>
                <a:spcPct val="80000"/>
              </a:lnSpc>
            </a:pPr>
            <a:r>
              <a:rPr lang="en-CA" sz="2000" dirty="0" smtClean="0"/>
              <a:t>Short focal length gives wider angle views, span an area</a:t>
            </a:r>
          </a:p>
          <a:p>
            <a:pPr lvl="1">
              <a:lnSpc>
                <a:spcPct val="80000"/>
              </a:lnSpc>
            </a:pPr>
            <a:r>
              <a:rPr lang="en-CA" sz="2000" dirty="0" smtClean="0"/>
              <a:t>Long focal length gives narrower view suitable for a door</a:t>
            </a:r>
          </a:p>
          <a:p>
            <a:pPr>
              <a:lnSpc>
                <a:spcPct val="80000"/>
              </a:lnSpc>
            </a:pPr>
            <a:r>
              <a:rPr lang="en-CA" sz="2400" dirty="0" smtClean="0"/>
              <a:t>Zoom (</a:t>
            </a:r>
            <a:r>
              <a:rPr lang="en-CA" sz="2400" dirty="0" err="1" smtClean="0"/>
              <a:t>varifocal</a:t>
            </a:r>
            <a:r>
              <a:rPr lang="en-CA" sz="2400" dirty="0" smtClean="0"/>
              <a:t>)</a:t>
            </a:r>
            <a:endParaRPr lang="en-CA" sz="2400" dirty="0"/>
          </a:p>
          <a:p>
            <a:pPr>
              <a:lnSpc>
                <a:spcPct val="80000"/>
              </a:lnSpc>
              <a:buFontTx/>
              <a:buChar char="•"/>
            </a:pPr>
            <a:endParaRPr lang="en-CA" sz="24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CCTV Implementation</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107B1B84-1149-468F-8E3D-074FDC78B83C}" type="slidenum">
              <a:rPr lang="en-US" smtClean="0"/>
              <a:pPr/>
              <a:t>38</a:t>
            </a:fld>
            <a:endParaRPr lang="en-US" dirty="0"/>
          </a:p>
        </p:txBody>
      </p:sp>
      <p:pic>
        <p:nvPicPr>
          <p:cNvPr id="1026" name="Picture 2"/>
          <p:cNvPicPr>
            <a:picLocks noChangeAspect="1" noChangeArrowheads="1"/>
          </p:cNvPicPr>
          <p:nvPr/>
        </p:nvPicPr>
        <p:blipFill>
          <a:blip r:embed="rId3"/>
          <a:srcRect/>
          <a:stretch>
            <a:fillRect/>
          </a:stretch>
        </p:blipFill>
        <p:spPr bwMode="auto">
          <a:xfrm>
            <a:off x="0" y="1847850"/>
            <a:ext cx="6924675" cy="5010150"/>
          </a:xfrm>
          <a:prstGeom prst="rect">
            <a:avLst/>
          </a:prstGeom>
          <a:noFill/>
          <a:ln w="9525">
            <a:noFill/>
            <a:miter lim="800000"/>
            <a:headEnd/>
            <a:tailEnd/>
          </a:ln>
          <a:effec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7538" name="Rectangle 2"/>
          <p:cNvSpPr>
            <a:spLocks noGrp="1" noChangeArrowheads="1"/>
          </p:cNvSpPr>
          <p:nvPr>
            <p:ph type="title"/>
          </p:nvPr>
        </p:nvSpPr>
        <p:spPr>
          <a:ln/>
        </p:spPr>
        <p:txBody>
          <a:bodyPr/>
          <a:lstStyle/>
          <a:p>
            <a:r>
              <a:rPr lang="en-CA"/>
              <a:t>Emanations Security</a:t>
            </a:r>
          </a:p>
        </p:txBody>
      </p:sp>
      <p:sp>
        <p:nvSpPr>
          <p:cNvPr id="577539" name="Rectangle 3"/>
          <p:cNvSpPr>
            <a:spLocks noGrp="1" noChangeArrowheads="1"/>
          </p:cNvSpPr>
          <p:nvPr>
            <p:ph idx="1"/>
          </p:nvPr>
        </p:nvSpPr>
        <p:spPr/>
        <p:txBody>
          <a:bodyPr>
            <a:normAutofit lnSpcReduction="10000"/>
          </a:bodyPr>
          <a:lstStyle/>
          <a:p>
            <a:pPr marL="457200" indent="-457200">
              <a:lnSpc>
                <a:spcPct val="90000"/>
              </a:lnSpc>
            </a:pPr>
            <a:r>
              <a:rPr lang="en-CA" sz="2000" dirty="0"/>
              <a:t>Problem:  monitors and equipment emit electrical signals which can be intercepted by unauthorized people.</a:t>
            </a:r>
          </a:p>
          <a:p>
            <a:pPr marL="457200" indent="-457200">
              <a:lnSpc>
                <a:spcPct val="90000"/>
              </a:lnSpc>
            </a:pPr>
            <a:r>
              <a:rPr lang="en-CA" sz="2000" dirty="0"/>
              <a:t>Emanations refers to electromagnetic or radio frequency signals</a:t>
            </a:r>
          </a:p>
          <a:p>
            <a:pPr marL="457200" indent="-457200">
              <a:lnSpc>
                <a:spcPct val="90000"/>
              </a:lnSpc>
              <a:buNone/>
            </a:pPr>
            <a:r>
              <a:rPr lang="en-CA" sz="2000" b="1" dirty="0">
                <a:solidFill>
                  <a:schemeClr val="accent2"/>
                </a:solidFill>
              </a:rPr>
              <a:t>TEMPEST</a:t>
            </a:r>
          </a:p>
          <a:p>
            <a:pPr marL="457200" indent="-457200">
              <a:lnSpc>
                <a:spcPct val="90000"/>
              </a:lnSpc>
              <a:buFontTx/>
              <a:buChar char="•"/>
            </a:pPr>
            <a:r>
              <a:rPr lang="en-CA" sz="2000" dirty="0"/>
              <a:t>the types of countermeasures and safeguards to protect against emanations abuses are known as TEMPEST devices</a:t>
            </a:r>
          </a:p>
          <a:p>
            <a:pPr marL="457200" indent="-457200">
              <a:lnSpc>
                <a:spcPct val="90000"/>
              </a:lnSpc>
              <a:buFontTx/>
              <a:buChar char="•"/>
            </a:pPr>
            <a:r>
              <a:rPr lang="en-CA" sz="2000" dirty="0"/>
              <a:t>Transient Electromagnetic Pulse Equipment Shielding</a:t>
            </a:r>
          </a:p>
          <a:p>
            <a:pPr marL="457200" indent="-457200">
              <a:lnSpc>
                <a:spcPct val="90000"/>
              </a:lnSpc>
              <a:buNone/>
            </a:pPr>
            <a:r>
              <a:rPr lang="en-CA" sz="2000" dirty="0"/>
              <a:t>Examples of TEMPEST devices:</a:t>
            </a:r>
          </a:p>
          <a:p>
            <a:pPr marL="457200" indent="-457200">
              <a:lnSpc>
                <a:spcPct val="90000"/>
              </a:lnSpc>
              <a:buFontTx/>
              <a:buChar char="•"/>
            </a:pPr>
            <a:r>
              <a:rPr lang="en-CA" sz="2000" b="1" dirty="0"/>
              <a:t>Faraday cage</a:t>
            </a:r>
            <a:r>
              <a:rPr lang="en-CA" sz="2000" dirty="0"/>
              <a:t> – a 6 sided shielded box, prevents the flow of EM signals in and out of the box</a:t>
            </a:r>
          </a:p>
          <a:p>
            <a:pPr marL="457200" indent="-457200">
              <a:lnSpc>
                <a:spcPct val="90000"/>
              </a:lnSpc>
              <a:buFontTx/>
              <a:buChar char="•"/>
            </a:pPr>
            <a:r>
              <a:rPr lang="en-CA" sz="2000" b="1" dirty="0"/>
              <a:t>White noise</a:t>
            </a:r>
            <a:r>
              <a:rPr lang="en-CA" sz="2000" dirty="0"/>
              <a:t> – broadcast of false traffic at all times to mask real emanations</a:t>
            </a:r>
          </a:p>
          <a:p>
            <a:pPr marL="457200" indent="-457200">
              <a:lnSpc>
                <a:spcPct val="90000"/>
              </a:lnSpc>
              <a:buFontTx/>
              <a:buChar char="•"/>
            </a:pPr>
            <a:r>
              <a:rPr lang="en-CA" sz="2000" b="1" dirty="0"/>
              <a:t>Control zones</a:t>
            </a:r>
            <a:r>
              <a:rPr lang="en-CA" sz="2000" dirty="0"/>
              <a:t> – refers to areas where signals are used, and a this zone is protected with a Faraday cage or white noise.</a:t>
            </a:r>
          </a:p>
          <a:p>
            <a:pPr marL="457200" indent="-457200">
              <a:lnSpc>
                <a:spcPct val="90000"/>
              </a:lnSpc>
              <a:buFontTx/>
              <a:buChar char="•"/>
            </a:pPr>
            <a:endParaRPr lang="en-CA" sz="2000" dirty="0"/>
          </a:p>
        </p:txBody>
      </p:sp>
      <p:sp>
        <p:nvSpPr>
          <p:cNvPr id="6" name="Slide Number Placeholder 4"/>
          <p:cNvSpPr>
            <a:spLocks noGrp="1"/>
          </p:cNvSpPr>
          <p:nvPr>
            <p:ph type="sldNum" sz="quarter" idx="12"/>
          </p:nvPr>
        </p:nvSpPr>
        <p:spPr>
          <a:prstGeom prst="rect">
            <a:avLst/>
          </a:prstGeom>
        </p:spPr>
        <p:txBody>
          <a:bodyPr/>
          <a:lstStyle/>
          <a:p>
            <a:fld id="{952C0716-9610-4C95-A8A0-54C84894BD5C}" type="slidenum">
              <a:rPr lang="en-US"/>
              <a:pPr/>
              <a:t>39</a:t>
            </a:fld>
            <a:endParaRPr lang="en-US"/>
          </a:p>
        </p:txBody>
      </p:sp>
      <p:sp>
        <p:nvSpPr>
          <p:cNvPr id="5"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pic>
        <p:nvPicPr>
          <p:cNvPr id="577540" name="Picture 4" descr="MCj04325260000[1]"/>
          <p:cNvPicPr>
            <a:picLocks noChangeAspect="1" noChangeArrowheads="1"/>
          </p:cNvPicPr>
          <p:nvPr/>
        </p:nvPicPr>
        <p:blipFill>
          <a:blip r:embed="rId3"/>
          <a:srcRect/>
          <a:stretch>
            <a:fillRect/>
          </a:stretch>
        </p:blipFill>
        <p:spPr bwMode="auto">
          <a:xfrm>
            <a:off x="7885113" y="260350"/>
            <a:ext cx="798512" cy="798513"/>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868" name="Rectangle 4"/>
          <p:cNvSpPr>
            <a:spLocks noChangeArrowheads="1"/>
          </p:cNvSpPr>
          <p:nvPr/>
        </p:nvSpPr>
        <p:spPr bwMode="auto">
          <a:xfrm>
            <a:off x="71406" y="5437211"/>
            <a:ext cx="6048375" cy="1349375"/>
          </a:xfrm>
          <a:prstGeom prst="rect">
            <a:avLst/>
          </a:prstGeom>
          <a:solidFill>
            <a:srgbClr val="FFFF00"/>
          </a:solidFill>
          <a:ln>
            <a:headEnd/>
            <a:tailEnd/>
          </a:ln>
          <a:effectLst>
            <a:glow rad="101600">
              <a:schemeClr val="accent2">
                <a:satMod val="175000"/>
                <a:alpha val="40000"/>
              </a:schemeClr>
            </a:glow>
            <a:outerShdw blurRad="40000" dist="20000" dir="5400000" rotWithShape="0">
              <a:srgbClr val="000000">
                <a:alpha val="38000"/>
              </a:srgbClr>
            </a:outerShdw>
          </a:effectLst>
        </p:spPr>
        <p:style>
          <a:lnRef idx="1">
            <a:schemeClr val="accent6"/>
          </a:lnRef>
          <a:fillRef idx="2">
            <a:schemeClr val="accent6"/>
          </a:fillRef>
          <a:effectRef idx="1">
            <a:schemeClr val="accent6"/>
          </a:effectRef>
          <a:fontRef idx="minor">
            <a:schemeClr val="dk1"/>
          </a:fontRef>
        </p:style>
        <p:txBody>
          <a:bodyPr anchor="ctr">
            <a:spAutoFit/>
          </a:bodyPr>
          <a:lstStyle/>
          <a:p>
            <a:pPr>
              <a:spcBef>
                <a:spcPct val="0"/>
              </a:spcBef>
            </a:pPr>
            <a:r>
              <a:rPr lang="en-CA" b="1" dirty="0"/>
              <a:t>“Many CISSP candidates underestimate the physical security domain. As a result, exam scores are often lowest in this domain.”</a:t>
            </a:r>
          </a:p>
          <a:p>
            <a:pPr>
              <a:spcBef>
                <a:spcPct val="0"/>
              </a:spcBef>
            </a:pPr>
            <a:r>
              <a:rPr lang="en-CA" b="1" dirty="0"/>
              <a:t>- CISSP for Dummies</a:t>
            </a:r>
          </a:p>
        </p:txBody>
      </p:sp>
      <p:sp>
        <p:nvSpPr>
          <p:cNvPr id="548866" name="Rectangle 2"/>
          <p:cNvSpPr>
            <a:spLocks noGrp="1" noChangeArrowheads="1"/>
          </p:cNvSpPr>
          <p:nvPr>
            <p:ph type="title"/>
          </p:nvPr>
        </p:nvSpPr>
        <p:spPr>
          <a:ln/>
        </p:spPr>
        <p:txBody>
          <a:bodyPr/>
          <a:lstStyle/>
          <a:p>
            <a:r>
              <a:rPr lang="en-CA"/>
              <a:t>Outline</a:t>
            </a:r>
          </a:p>
        </p:txBody>
      </p:sp>
      <p:sp>
        <p:nvSpPr>
          <p:cNvPr id="548867" name="Rectangle 3"/>
          <p:cNvSpPr>
            <a:spLocks noGrp="1" noChangeArrowheads="1"/>
          </p:cNvSpPr>
          <p:nvPr>
            <p:ph idx="1"/>
          </p:nvPr>
        </p:nvSpPr>
        <p:spPr>
          <a:xfrm>
            <a:off x="685800" y="1981200"/>
            <a:ext cx="8153400" cy="3519502"/>
          </a:xfrm>
        </p:spPr>
        <p:txBody>
          <a:bodyPr/>
          <a:lstStyle/>
          <a:p>
            <a:pPr>
              <a:lnSpc>
                <a:spcPct val="90000"/>
              </a:lnSpc>
            </a:pPr>
            <a:r>
              <a:rPr lang="en-CA" sz="2800" dirty="0"/>
              <a:t>Physical Security </a:t>
            </a:r>
            <a:r>
              <a:rPr lang="en-CA" sz="2800" dirty="0" smtClean="0"/>
              <a:t>Threats/Challenges</a:t>
            </a:r>
            <a:endParaRPr lang="en-CA" sz="2800" dirty="0"/>
          </a:p>
          <a:p>
            <a:pPr>
              <a:lnSpc>
                <a:spcPct val="90000"/>
              </a:lnSpc>
            </a:pPr>
            <a:r>
              <a:rPr lang="en-CA" sz="2800" dirty="0"/>
              <a:t>Site and Facility Design</a:t>
            </a:r>
          </a:p>
          <a:p>
            <a:pPr>
              <a:lnSpc>
                <a:spcPct val="90000"/>
              </a:lnSpc>
            </a:pPr>
            <a:r>
              <a:rPr lang="en-CA" sz="2800" dirty="0"/>
              <a:t>Layered Defence</a:t>
            </a:r>
          </a:p>
          <a:p>
            <a:pPr lvl="1">
              <a:lnSpc>
                <a:spcPct val="90000"/>
              </a:lnSpc>
            </a:pPr>
            <a:r>
              <a:rPr lang="en-CA" sz="2400" dirty="0"/>
              <a:t>Physical considerations</a:t>
            </a:r>
          </a:p>
          <a:p>
            <a:pPr lvl="1">
              <a:lnSpc>
                <a:spcPct val="90000"/>
              </a:lnSpc>
            </a:pPr>
            <a:r>
              <a:rPr lang="en-CA" sz="2400" dirty="0"/>
              <a:t>Infrastructure support</a:t>
            </a:r>
          </a:p>
          <a:p>
            <a:pPr lvl="1">
              <a:lnSpc>
                <a:spcPct val="90000"/>
              </a:lnSpc>
            </a:pPr>
            <a:r>
              <a:rPr lang="en-CA" sz="2400" dirty="0"/>
              <a:t>Entry points</a:t>
            </a:r>
          </a:p>
          <a:p>
            <a:pPr>
              <a:lnSpc>
                <a:spcPct val="90000"/>
              </a:lnSpc>
            </a:pPr>
            <a:r>
              <a:rPr lang="en-CA" sz="2800" dirty="0"/>
              <a:t>Information Protection and Management Services</a:t>
            </a:r>
          </a:p>
        </p:txBody>
      </p:sp>
      <p:sp>
        <p:nvSpPr>
          <p:cNvPr id="6" name="Slide Number Placeholder 4"/>
          <p:cNvSpPr>
            <a:spLocks noGrp="1"/>
          </p:cNvSpPr>
          <p:nvPr>
            <p:ph type="sldNum" sz="quarter" idx="12"/>
          </p:nvPr>
        </p:nvSpPr>
        <p:spPr>
          <a:prstGeom prst="rect">
            <a:avLst/>
          </a:prstGeom>
        </p:spPr>
        <p:txBody>
          <a:bodyPr/>
          <a:lstStyle/>
          <a:p>
            <a:fld id="{2C38EF70-DA4B-4F0D-AB71-9EB95D727BF4}" type="slidenum">
              <a:rPr lang="en-US"/>
              <a:pPr/>
              <a:t>4</a:t>
            </a:fld>
            <a:endParaRPr lang="en-US"/>
          </a:p>
        </p:txBody>
      </p:sp>
      <p:sp>
        <p:nvSpPr>
          <p:cNvPr id="5"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CA" dirty="0" smtClean="0"/>
              <a:t>Environmental and Life Safety</a:t>
            </a:r>
            <a:endParaRPr lang="en-US" dirty="0"/>
          </a:p>
        </p:txBody>
      </p:sp>
      <p:sp>
        <p:nvSpPr>
          <p:cNvPr id="6" name="Text Placeholder 5"/>
          <p:cNvSpPr>
            <a:spLocks noGrp="1"/>
          </p:cNvSpPr>
          <p:nvPr>
            <p:ph type="body" idx="1"/>
          </p:nvPr>
        </p:nvSpPr>
        <p:spPr/>
        <p:txBody>
          <a:bodyPr/>
          <a:lstStyle/>
          <a:p>
            <a:endParaRPr lang="en-US"/>
          </a:p>
        </p:txBody>
      </p:sp>
      <p:sp>
        <p:nvSpPr>
          <p:cNvPr id="4" name="Slide Number Placeholder 3"/>
          <p:cNvSpPr>
            <a:spLocks noGrp="1"/>
          </p:cNvSpPr>
          <p:nvPr>
            <p:ph type="sldNum" sz="quarter" idx="12"/>
          </p:nvPr>
        </p:nvSpPr>
        <p:spPr/>
        <p:txBody>
          <a:bodyPr/>
          <a:lstStyle/>
          <a:p>
            <a:fld id="{107B1B84-1149-468F-8E3D-074FDC78B83C}" type="slidenum">
              <a:rPr lang="en-US" smtClean="0"/>
              <a:pPr/>
              <a:t>40</a:t>
            </a:fld>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0610" name="Rectangle 2"/>
          <p:cNvSpPr>
            <a:spLocks noGrp="1" noChangeArrowheads="1"/>
          </p:cNvSpPr>
          <p:nvPr>
            <p:ph type="title"/>
          </p:nvPr>
        </p:nvSpPr>
        <p:spPr>
          <a:ln/>
        </p:spPr>
        <p:txBody>
          <a:bodyPr/>
          <a:lstStyle/>
          <a:p>
            <a:r>
              <a:rPr lang="en-CA"/>
              <a:t>Personnel safety</a:t>
            </a:r>
          </a:p>
        </p:txBody>
      </p:sp>
      <p:sp>
        <p:nvSpPr>
          <p:cNvPr id="580611" name="Rectangle 3"/>
          <p:cNvSpPr>
            <a:spLocks noGrp="1" noChangeArrowheads="1"/>
          </p:cNvSpPr>
          <p:nvPr>
            <p:ph idx="1"/>
          </p:nvPr>
        </p:nvSpPr>
        <p:spPr/>
        <p:txBody>
          <a:bodyPr>
            <a:normAutofit lnSpcReduction="10000"/>
          </a:bodyPr>
          <a:lstStyle/>
          <a:p>
            <a:pPr>
              <a:lnSpc>
                <a:spcPct val="90000"/>
              </a:lnSpc>
              <a:buNone/>
            </a:pPr>
            <a:r>
              <a:rPr lang="en-CA" sz="2000" dirty="0"/>
              <a:t>Threat to personnel</a:t>
            </a:r>
          </a:p>
          <a:p>
            <a:pPr>
              <a:lnSpc>
                <a:spcPct val="90000"/>
              </a:lnSpc>
              <a:buFontTx/>
              <a:buChar char="•"/>
            </a:pPr>
            <a:r>
              <a:rPr lang="en-CA" sz="2000" dirty="0"/>
              <a:t>Loss of water food, air conditioning and power</a:t>
            </a:r>
          </a:p>
          <a:p>
            <a:pPr>
              <a:lnSpc>
                <a:spcPct val="90000"/>
              </a:lnSpc>
              <a:buFontTx/>
              <a:buChar char="•"/>
            </a:pPr>
            <a:r>
              <a:rPr lang="en-CA" sz="2000" dirty="0"/>
              <a:t>Leakage of toxic materials, fires, natural disasters</a:t>
            </a:r>
          </a:p>
          <a:p>
            <a:pPr>
              <a:lnSpc>
                <a:spcPct val="90000"/>
              </a:lnSpc>
              <a:buNone/>
            </a:pPr>
            <a:r>
              <a:rPr lang="en-CA" sz="2000" dirty="0"/>
              <a:t>Personnel Safety measures</a:t>
            </a:r>
          </a:p>
          <a:p>
            <a:pPr>
              <a:lnSpc>
                <a:spcPct val="90000"/>
              </a:lnSpc>
              <a:buFontTx/>
              <a:buChar char="•"/>
            </a:pPr>
            <a:r>
              <a:rPr lang="en-CA" sz="2000" dirty="0"/>
              <a:t>People are always top priority</a:t>
            </a:r>
          </a:p>
          <a:p>
            <a:pPr>
              <a:lnSpc>
                <a:spcPct val="90000"/>
              </a:lnSpc>
              <a:buFontTx/>
              <a:buChar char="•"/>
            </a:pPr>
            <a:r>
              <a:rPr lang="en-CA" sz="2000" dirty="0"/>
              <a:t>Occupant Emergency Plans (OEP) to sustain personnel safety in a disaster</a:t>
            </a:r>
          </a:p>
          <a:p>
            <a:pPr>
              <a:lnSpc>
                <a:spcPct val="90000"/>
              </a:lnSpc>
              <a:buFontTx/>
              <a:buChar char="•"/>
            </a:pPr>
            <a:r>
              <a:rPr lang="en-CA" sz="2000" dirty="0"/>
              <a:t>Personnel need to be aware of evacuation procedures</a:t>
            </a:r>
          </a:p>
          <a:p>
            <a:pPr>
              <a:lnSpc>
                <a:spcPct val="90000"/>
              </a:lnSpc>
              <a:buFontTx/>
              <a:buChar char="•"/>
            </a:pPr>
            <a:r>
              <a:rPr lang="en-CA" sz="2000" dirty="0"/>
              <a:t>Emergency procedures must be documented, readily accessible, periodically reviewed and updated, and routinely practiced in training and drills.</a:t>
            </a:r>
          </a:p>
          <a:p>
            <a:pPr>
              <a:lnSpc>
                <a:spcPct val="90000"/>
              </a:lnSpc>
              <a:buFontTx/>
              <a:buChar char="•"/>
            </a:pPr>
            <a:r>
              <a:rPr lang="en-CA" sz="2000" dirty="0"/>
              <a:t>Emergency procedures should include emergency shutdown procedures, evacuation plans and routes, and BCP / DRP</a:t>
            </a:r>
          </a:p>
        </p:txBody>
      </p:sp>
      <p:sp>
        <p:nvSpPr>
          <p:cNvPr id="5" name="Slide Number Placeholder 4"/>
          <p:cNvSpPr>
            <a:spLocks noGrp="1"/>
          </p:cNvSpPr>
          <p:nvPr>
            <p:ph type="sldNum" sz="quarter" idx="12"/>
          </p:nvPr>
        </p:nvSpPr>
        <p:spPr>
          <a:prstGeom prst="rect">
            <a:avLst/>
          </a:prstGeom>
        </p:spPr>
        <p:txBody>
          <a:bodyPr/>
          <a:lstStyle/>
          <a:p>
            <a:fld id="{B5EAE391-491D-4989-AF92-79A61DC6A3E1}" type="slidenum">
              <a:rPr lang="en-US"/>
              <a:pPr/>
              <a:t>41</a:t>
            </a:fld>
            <a:endParaRPr lang="en-US"/>
          </a:p>
        </p:txBody>
      </p:sp>
      <p:sp>
        <p:nvSpPr>
          <p:cNvPr id="4"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1634" name="Rectangle 2"/>
          <p:cNvSpPr>
            <a:spLocks noGrp="1" noChangeArrowheads="1"/>
          </p:cNvSpPr>
          <p:nvPr>
            <p:ph type="title"/>
          </p:nvPr>
        </p:nvSpPr>
        <p:spPr>
          <a:ln/>
        </p:spPr>
        <p:txBody>
          <a:bodyPr/>
          <a:lstStyle/>
          <a:p>
            <a:r>
              <a:rPr lang="en-CA"/>
              <a:t>Power and electricity</a:t>
            </a:r>
          </a:p>
        </p:txBody>
      </p:sp>
      <p:sp>
        <p:nvSpPr>
          <p:cNvPr id="581635" name="Rectangle 3"/>
          <p:cNvSpPr>
            <a:spLocks noGrp="1" noChangeArrowheads="1"/>
          </p:cNvSpPr>
          <p:nvPr>
            <p:ph idx="1"/>
          </p:nvPr>
        </p:nvSpPr>
        <p:spPr/>
        <p:txBody>
          <a:bodyPr>
            <a:normAutofit lnSpcReduction="10000"/>
          </a:bodyPr>
          <a:lstStyle/>
          <a:p>
            <a:pPr>
              <a:lnSpc>
                <a:spcPct val="80000"/>
              </a:lnSpc>
              <a:buNone/>
            </a:pPr>
            <a:r>
              <a:rPr lang="en-CA" sz="2000" dirty="0"/>
              <a:t>Threats</a:t>
            </a:r>
          </a:p>
          <a:p>
            <a:pPr>
              <a:lnSpc>
                <a:spcPct val="80000"/>
              </a:lnSpc>
              <a:buFontTx/>
              <a:buChar char="•"/>
            </a:pPr>
            <a:r>
              <a:rPr lang="en-CA" sz="2000" dirty="0"/>
              <a:t>Not all power supplied from electric companies is consistent and clean</a:t>
            </a:r>
          </a:p>
          <a:p>
            <a:pPr>
              <a:lnSpc>
                <a:spcPct val="80000"/>
              </a:lnSpc>
              <a:buFontTx/>
              <a:buChar char="•"/>
            </a:pPr>
            <a:r>
              <a:rPr lang="en-CA" sz="2000" dirty="0"/>
              <a:t>Power fluctuations can cause equipment damage</a:t>
            </a:r>
          </a:p>
          <a:p>
            <a:pPr>
              <a:lnSpc>
                <a:spcPct val="80000"/>
              </a:lnSpc>
              <a:buNone/>
            </a:pPr>
            <a:r>
              <a:rPr lang="en-CA" sz="2000" b="1" dirty="0"/>
              <a:t>Backup supply types</a:t>
            </a:r>
          </a:p>
          <a:p>
            <a:pPr>
              <a:lnSpc>
                <a:spcPct val="80000"/>
              </a:lnSpc>
              <a:buFontTx/>
              <a:buChar char="•"/>
            </a:pPr>
            <a:r>
              <a:rPr lang="en-CA" sz="2000" dirty="0"/>
              <a:t>Uninterruptible power supply (UPS</a:t>
            </a:r>
            <a:r>
              <a:rPr lang="en-CA" sz="2000" dirty="0" smtClean="0"/>
              <a:t>)</a:t>
            </a:r>
          </a:p>
          <a:p>
            <a:pPr lvl="1">
              <a:lnSpc>
                <a:spcPct val="80000"/>
              </a:lnSpc>
              <a:buFontTx/>
              <a:buChar char="•"/>
            </a:pPr>
            <a:r>
              <a:rPr lang="en-CA" sz="1600" dirty="0" smtClean="0"/>
              <a:t>self-charging battery </a:t>
            </a:r>
            <a:r>
              <a:rPr lang="en-CA" sz="1600" dirty="0"/>
              <a:t>that can be used to supply clean power to sensitive </a:t>
            </a:r>
            <a:r>
              <a:rPr lang="en-CA" sz="1600" dirty="0" smtClean="0"/>
              <a:t>equipment</a:t>
            </a:r>
          </a:p>
          <a:p>
            <a:pPr lvl="1">
              <a:lnSpc>
                <a:spcPct val="80000"/>
              </a:lnSpc>
              <a:buFontTx/>
              <a:buChar char="•"/>
            </a:pPr>
            <a:r>
              <a:rPr lang="en-CA" sz="1600" dirty="0" smtClean="0"/>
              <a:t>Can </a:t>
            </a:r>
            <a:r>
              <a:rPr lang="en-CA" sz="1600" dirty="0"/>
              <a:t>provide power for minutes to hours after loss of main power supply</a:t>
            </a:r>
          </a:p>
          <a:p>
            <a:pPr>
              <a:lnSpc>
                <a:spcPct val="80000"/>
              </a:lnSpc>
            </a:pPr>
            <a:r>
              <a:rPr lang="en-CA" sz="2000" dirty="0"/>
              <a:t>Power strips with surge protectors</a:t>
            </a:r>
          </a:p>
          <a:p>
            <a:pPr lvl="1">
              <a:lnSpc>
                <a:spcPct val="80000"/>
              </a:lnSpc>
            </a:pPr>
            <a:r>
              <a:rPr lang="en-CA" sz="1600" dirty="0"/>
              <a:t>Protect against power surges, inrush</a:t>
            </a:r>
          </a:p>
          <a:p>
            <a:pPr lvl="1">
              <a:lnSpc>
                <a:spcPct val="80000"/>
              </a:lnSpc>
              <a:buFontTx/>
              <a:buChar char="•"/>
            </a:pPr>
            <a:r>
              <a:rPr lang="en-CA" sz="1600" dirty="0"/>
              <a:t>Contains a fuse that will blow before power levels change significantly to damage equipment.</a:t>
            </a:r>
          </a:p>
          <a:p>
            <a:pPr>
              <a:lnSpc>
                <a:spcPct val="80000"/>
              </a:lnSpc>
            </a:pPr>
            <a:r>
              <a:rPr lang="en-CA" sz="2000" dirty="0"/>
              <a:t>Onsite power generators</a:t>
            </a:r>
          </a:p>
          <a:p>
            <a:pPr lvl="1">
              <a:lnSpc>
                <a:spcPct val="80000"/>
              </a:lnSpc>
              <a:buFontTx/>
              <a:buChar char="•"/>
            </a:pPr>
            <a:r>
              <a:rPr lang="en-CA" sz="1600" dirty="0"/>
              <a:t>Turn on automatically after power failure is detected</a:t>
            </a:r>
          </a:p>
          <a:p>
            <a:pPr lvl="1">
              <a:lnSpc>
                <a:spcPct val="80000"/>
              </a:lnSpc>
              <a:buFontTx/>
              <a:buChar char="•"/>
            </a:pPr>
            <a:r>
              <a:rPr lang="en-CA" sz="1600" dirty="0"/>
              <a:t>Considered alternate or backup power supplies</a:t>
            </a:r>
          </a:p>
        </p:txBody>
      </p:sp>
      <p:sp>
        <p:nvSpPr>
          <p:cNvPr id="5" name="Slide Number Placeholder 4"/>
          <p:cNvSpPr>
            <a:spLocks noGrp="1"/>
          </p:cNvSpPr>
          <p:nvPr>
            <p:ph type="sldNum" sz="quarter" idx="12"/>
          </p:nvPr>
        </p:nvSpPr>
        <p:spPr>
          <a:prstGeom prst="rect">
            <a:avLst/>
          </a:prstGeom>
        </p:spPr>
        <p:txBody>
          <a:bodyPr/>
          <a:lstStyle/>
          <a:p>
            <a:fld id="{80F3ECD2-A7A6-4E4C-AD99-12F16AB108CB}" type="slidenum">
              <a:rPr lang="en-US"/>
              <a:pPr/>
              <a:t>42</a:t>
            </a:fld>
            <a:endParaRPr lang="en-US"/>
          </a:p>
        </p:txBody>
      </p:sp>
      <p:sp>
        <p:nvSpPr>
          <p:cNvPr id="4"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2658" name="Rectangle 2"/>
          <p:cNvSpPr>
            <a:spLocks noGrp="1" noChangeArrowheads="1"/>
          </p:cNvSpPr>
          <p:nvPr>
            <p:ph type="title"/>
          </p:nvPr>
        </p:nvSpPr>
        <p:spPr>
          <a:ln/>
        </p:spPr>
        <p:txBody>
          <a:bodyPr/>
          <a:lstStyle/>
          <a:p>
            <a:r>
              <a:rPr lang="en-CA"/>
              <a:t>Noise</a:t>
            </a:r>
          </a:p>
        </p:txBody>
      </p:sp>
      <p:sp>
        <p:nvSpPr>
          <p:cNvPr id="582659" name="Rectangle 3"/>
          <p:cNvSpPr>
            <a:spLocks noGrp="1" noChangeArrowheads="1"/>
          </p:cNvSpPr>
          <p:nvPr>
            <p:ph idx="1"/>
          </p:nvPr>
        </p:nvSpPr>
        <p:spPr/>
        <p:txBody>
          <a:bodyPr>
            <a:normAutofit lnSpcReduction="10000"/>
          </a:bodyPr>
          <a:lstStyle/>
          <a:p>
            <a:pPr>
              <a:lnSpc>
                <a:spcPct val="80000"/>
              </a:lnSpc>
              <a:buNone/>
            </a:pPr>
            <a:r>
              <a:rPr lang="en-CA" sz="2400" dirty="0"/>
              <a:t>Threat:</a:t>
            </a:r>
          </a:p>
          <a:p>
            <a:pPr>
              <a:lnSpc>
                <a:spcPct val="80000"/>
              </a:lnSpc>
              <a:buFontTx/>
              <a:buChar char="•"/>
            </a:pPr>
            <a:r>
              <a:rPr lang="en-CA" sz="2400" dirty="0"/>
              <a:t>cause problems with how equipment functions</a:t>
            </a:r>
          </a:p>
          <a:p>
            <a:pPr>
              <a:lnSpc>
                <a:spcPct val="80000"/>
              </a:lnSpc>
              <a:buFontTx/>
              <a:buChar char="•"/>
            </a:pPr>
            <a:r>
              <a:rPr lang="en-CA" sz="2400" dirty="0"/>
              <a:t>Interfere with communications, transmission and playback</a:t>
            </a:r>
          </a:p>
          <a:p>
            <a:pPr>
              <a:lnSpc>
                <a:spcPct val="80000"/>
              </a:lnSpc>
              <a:buFontTx/>
              <a:buChar char="•"/>
            </a:pPr>
            <a:r>
              <a:rPr lang="en-CA" sz="2400" dirty="0"/>
              <a:t>Electric current noise can interfere with telephone, cellular, television, audio, radio and network communication mechanisms</a:t>
            </a:r>
          </a:p>
          <a:p>
            <a:pPr>
              <a:lnSpc>
                <a:spcPct val="80000"/>
              </a:lnSpc>
              <a:buNone/>
            </a:pPr>
            <a:r>
              <a:rPr lang="en-CA" sz="2400" dirty="0"/>
              <a:t>Protection from noise:</a:t>
            </a:r>
          </a:p>
          <a:p>
            <a:pPr>
              <a:lnSpc>
                <a:spcPct val="80000"/>
              </a:lnSpc>
              <a:buFontTx/>
              <a:buChar char="•"/>
            </a:pPr>
            <a:r>
              <a:rPr lang="en-CA" sz="2400" dirty="0"/>
              <a:t>Provide for sufficient power conditioning</a:t>
            </a:r>
          </a:p>
          <a:p>
            <a:pPr>
              <a:lnSpc>
                <a:spcPct val="80000"/>
              </a:lnSpc>
              <a:buFontTx/>
              <a:buChar char="•"/>
            </a:pPr>
            <a:r>
              <a:rPr lang="en-CA" sz="2400" dirty="0"/>
              <a:t>Establish proper grounding</a:t>
            </a:r>
          </a:p>
          <a:p>
            <a:pPr>
              <a:lnSpc>
                <a:spcPct val="80000"/>
              </a:lnSpc>
              <a:buFontTx/>
              <a:buChar char="•"/>
            </a:pPr>
            <a:r>
              <a:rPr lang="en-CA" sz="2400" dirty="0"/>
              <a:t>Shield all cables</a:t>
            </a:r>
          </a:p>
          <a:p>
            <a:pPr>
              <a:lnSpc>
                <a:spcPct val="80000"/>
              </a:lnSpc>
              <a:buFontTx/>
              <a:buChar char="•"/>
            </a:pPr>
            <a:r>
              <a:rPr lang="en-CA" sz="2400" dirty="0"/>
              <a:t>Limit exposure to EMI and RFI sources</a:t>
            </a:r>
          </a:p>
          <a:p>
            <a:pPr>
              <a:lnSpc>
                <a:spcPct val="80000"/>
              </a:lnSpc>
              <a:buFontTx/>
              <a:buChar char="•"/>
            </a:pPr>
            <a:endParaRPr lang="en-CA" sz="2400" dirty="0"/>
          </a:p>
        </p:txBody>
      </p:sp>
      <p:sp>
        <p:nvSpPr>
          <p:cNvPr id="5" name="Slide Number Placeholder 4"/>
          <p:cNvSpPr>
            <a:spLocks noGrp="1"/>
          </p:cNvSpPr>
          <p:nvPr>
            <p:ph type="sldNum" sz="quarter" idx="12"/>
          </p:nvPr>
        </p:nvSpPr>
        <p:spPr>
          <a:prstGeom prst="rect">
            <a:avLst/>
          </a:prstGeom>
        </p:spPr>
        <p:txBody>
          <a:bodyPr/>
          <a:lstStyle/>
          <a:p>
            <a:fld id="{951129B1-5D78-45E5-B254-1F56F29D598E}" type="slidenum">
              <a:rPr lang="en-US"/>
              <a:pPr/>
              <a:t>43</a:t>
            </a:fld>
            <a:endParaRPr lang="en-US"/>
          </a:p>
        </p:txBody>
      </p:sp>
      <p:sp>
        <p:nvSpPr>
          <p:cNvPr id="4"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82" name="Rectangle 2"/>
          <p:cNvSpPr>
            <a:spLocks noGrp="1" noChangeArrowheads="1"/>
          </p:cNvSpPr>
          <p:nvPr>
            <p:ph type="title"/>
          </p:nvPr>
        </p:nvSpPr>
        <p:spPr>
          <a:ln/>
        </p:spPr>
        <p:txBody>
          <a:bodyPr>
            <a:normAutofit fontScale="90000"/>
          </a:bodyPr>
          <a:lstStyle/>
          <a:p>
            <a:r>
              <a:rPr lang="en-CA"/>
              <a:t>Temperature, humidity and static</a:t>
            </a:r>
          </a:p>
        </p:txBody>
      </p:sp>
      <p:sp>
        <p:nvSpPr>
          <p:cNvPr id="583683" name="Rectangle 3"/>
          <p:cNvSpPr>
            <a:spLocks noGrp="1" noChangeArrowheads="1"/>
          </p:cNvSpPr>
          <p:nvPr>
            <p:ph idx="1"/>
          </p:nvPr>
        </p:nvSpPr>
        <p:spPr/>
        <p:txBody>
          <a:bodyPr/>
          <a:lstStyle/>
          <a:p>
            <a:r>
              <a:rPr lang="en-CA"/>
              <a:t>Environment is maintained by controlling the HVAC system</a:t>
            </a:r>
          </a:p>
          <a:p>
            <a:pPr>
              <a:buFontTx/>
              <a:buChar char="•"/>
            </a:pPr>
            <a:r>
              <a:rPr lang="en-CA"/>
              <a:t>Room temperature should be 60 – 75F (15 – 23C)</a:t>
            </a:r>
          </a:p>
          <a:p>
            <a:pPr>
              <a:buFontTx/>
              <a:buChar char="•"/>
            </a:pPr>
            <a:r>
              <a:rPr lang="en-CA"/>
              <a:t>Humidity 40 – 60%</a:t>
            </a:r>
          </a:p>
          <a:p>
            <a:endParaRPr lang="en-CA"/>
          </a:p>
        </p:txBody>
      </p:sp>
      <p:sp>
        <p:nvSpPr>
          <p:cNvPr id="5" name="Slide Number Placeholder 4"/>
          <p:cNvSpPr>
            <a:spLocks noGrp="1"/>
          </p:cNvSpPr>
          <p:nvPr>
            <p:ph type="sldNum" sz="quarter" idx="12"/>
          </p:nvPr>
        </p:nvSpPr>
        <p:spPr>
          <a:prstGeom prst="rect">
            <a:avLst/>
          </a:prstGeom>
        </p:spPr>
        <p:txBody>
          <a:bodyPr/>
          <a:lstStyle/>
          <a:p>
            <a:fld id="{D328CF22-C2F0-4DB1-A994-59D27C7FA9B3}" type="slidenum">
              <a:rPr lang="en-US"/>
              <a:pPr/>
              <a:t>44</a:t>
            </a:fld>
            <a:endParaRPr lang="en-US"/>
          </a:p>
        </p:txBody>
      </p:sp>
      <p:sp>
        <p:nvSpPr>
          <p:cNvPr id="4"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706" name="Rectangle 2"/>
          <p:cNvSpPr>
            <a:spLocks noGrp="1" noChangeArrowheads="1"/>
          </p:cNvSpPr>
          <p:nvPr>
            <p:ph type="title"/>
          </p:nvPr>
        </p:nvSpPr>
        <p:spPr>
          <a:ln/>
        </p:spPr>
        <p:txBody>
          <a:bodyPr/>
          <a:lstStyle/>
          <a:p>
            <a:r>
              <a:rPr lang="en-CA"/>
              <a:t>Water</a:t>
            </a:r>
          </a:p>
        </p:txBody>
      </p:sp>
      <p:sp>
        <p:nvSpPr>
          <p:cNvPr id="584707" name="Rectangle 3"/>
          <p:cNvSpPr>
            <a:spLocks noGrp="1" noChangeArrowheads="1"/>
          </p:cNvSpPr>
          <p:nvPr>
            <p:ph idx="1"/>
          </p:nvPr>
        </p:nvSpPr>
        <p:spPr/>
        <p:txBody>
          <a:bodyPr>
            <a:normAutofit lnSpcReduction="10000"/>
          </a:bodyPr>
          <a:lstStyle/>
          <a:p>
            <a:pPr>
              <a:buNone/>
            </a:pPr>
            <a:r>
              <a:rPr lang="en-CA" sz="2400" dirty="0"/>
              <a:t>Threat</a:t>
            </a:r>
          </a:p>
          <a:p>
            <a:pPr>
              <a:buFontTx/>
              <a:buChar char="•"/>
            </a:pPr>
            <a:r>
              <a:rPr lang="en-CA" sz="2400" dirty="0"/>
              <a:t>Plumbing leakage and flooding</a:t>
            </a:r>
          </a:p>
          <a:p>
            <a:pPr>
              <a:buFontTx/>
              <a:buChar char="•"/>
            </a:pPr>
            <a:r>
              <a:rPr lang="en-CA" sz="2400" dirty="0"/>
              <a:t>Water and electricity do not mix – threat of electrocution</a:t>
            </a:r>
          </a:p>
          <a:p>
            <a:pPr>
              <a:buNone/>
            </a:pPr>
            <a:r>
              <a:rPr lang="en-CA" sz="2400" dirty="0"/>
              <a:t>Safety measures</a:t>
            </a:r>
          </a:p>
          <a:p>
            <a:pPr>
              <a:buFontTx/>
              <a:buChar char="•"/>
            </a:pPr>
            <a:r>
              <a:rPr lang="en-CA" sz="2400" dirty="0"/>
              <a:t>Locate server rooms and computers away from water source and transport pipes</a:t>
            </a:r>
          </a:p>
          <a:p>
            <a:pPr>
              <a:buFontTx/>
              <a:buChar char="•"/>
            </a:pPr>
            <a:r>
              <a:rPr lang="en-CA" sz="2400" dirty="0"/>
              <a:t>Water detection circuits on floor near mission-critical systems</a:t>
            </a:r>
          </a:p>
          <a:p>
            <a:pPr>
              <a:buFontTx/>
              <a:buChar char="•"/>
            </a:pPr>
            <a:r>
              <a:rPr lang="en-CA" sz="2400" dirty="0"/>
              <a:t>Familiarise yourself with water shutoff valves and drainage</a:t>
            </a:r>
          </a:p>
        </p:txBody>
      </p:sp>
      <p:sp>
        <p:nvSpPr>
          <p:cNvPr id="6" name="Slide Number Placeholder 4"/>
          <p:cNvSpPr>
            <a:spLocks noGrp="1"/>
          </p:cNvSpPr>
          <p:nvPr>
            <p:ph type="sldNum" sz="quarter" idx="12"/>
          </p:nvPr>
        </p:nvSpPr>
        <p:spPr>
          <a:prstGeom prst="rect">
            <a:avLst/>
          </a:prstGeom>
        </p:spPr>
        <p:txBody>
          <a:bodyPr/>
          <a:lstStyle/>
          <a:p>
            <a:fld id="{268AA6EA-39DF-4DD8-A1F4-4FEEF8CD12C2}" type="slidenum">
              <a:rPr lang="en-US"/>
              <a:pPr/>
              <a:t>45</a:t>
            </a:fld>
            <a:endParaRPr lang="en-US"/>
          </a:p>
        </p:txBody>
      </p:sp>
      <p:sp>
        <p:nvSpPr>
          <p:cNvPr id="5"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pic>
        <p:nvPicPr>
          <p:cNvPr id="584708" name="Picture 4"/>
          <p:cNvPicPr>
            <a:picLocks noChangeAspect="1" noChangeArrowheads="1"/>
          </p:cNvPicPr>
          <p:nvPr/>
        </p:nvPicPr>
        <p:blipFill>
          <a:blip r:embed="rId3"/>
          <a:srcRect/>
          <a:stretch>
            <a:fillRect/>
          </a:stretch>
        </p:blipFill>
        <p:spPr bwMode="auto">
          <a:xfrm>
            <a:off x="8243888" y="188913"/>
            <a:ext cx="742950" cy="962025"/>
          </a:xfrm>
          <a:prstGeom prst="rect">
            <a:avLst/>
          </a:prstGeom>
          <a:noFill/>
          <a:ln w="25400" algn="ctr">
            <a:noFill/>
            <a:miter lim="800000"/>
            <a:headEnd/>
            <a:tailEnd/>
          </a:ln>
          <a:effec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746" name="Rectangle 2"/>
          <p:cNvSpPr>
            <a:spLocks noGrp="1" noChangeArrowheads="1"/>
          </p:cNvSpPr>
          <p:nvPr>
            <p:ph type="title"/>
          </p:nvPr>
        </p:nvSpPr>
        <p:spPr>
          <a:ln/>
        </p:spPr>
        <p:txBody>
          <a:bodyPr/>
          <a:lstStyle/>
          <a:p>
            <a:r>
              <a:rPr lang="en-CA" dirty="0" smtClean="0"/>
              <a:t>Fire Suppression – Wet pipe</a:t>
            </a:r>
            <a:endParaRPr lang="en-CA" dirty="0"/>
          </a:p>
        </p:txBody>
      </p:sp>
      <p:sp>
        <p:nvSpPr>
          <p:cNvPr id="543747" name="Rectangle 3"/>
          <p:cNvSpPr>
            <a:spLocks noGrp="1" noChangeArrowheads="1"/>
          </p:cNvSpPr>
          <p:nvPr>
            <p:ph idx="1"/>
          </p:nvPr>
        </p:nvSpPr>
        <p:spPr/>
        <p:txBody>
          <a:bodyPr/>
          <a:lstStyle/>
          <a:p>
            <a:r>
              <a:rPr lang="en-CA" sz="1800"/>
              <a:t>These pictures are taken from, modified and annotated</a:t>
            </a:r>
          </a:p>
          <a:p>
            <a:r>
              <a:rPr lang="en-CA" sz="1800">
                <a:hlinkClick r:id="rId3"/>
              </a:rPr>
              <a:t>http://palimpsest.stanford.edu/waac/wn/wn17/wn17-2/wn17-206.html</a:t>
            </a:r>
            <a:r>
              <a:rPr lang="en-CA" sz="1800"/>
              <a:t> </a:t>
            </a:r>
          </a:p>
        </p:txBody>
      </p:sp>
      <p:sp>
        <p:nvSpPr>
          <p:cNvPr id="15" name="Slide Number Placeholder 4"/>
          <p:cNvSpPr>
            <a:spLocks noGrp="1"/>
          </p:cNvSpPr>
          <p:nvPr>
            <p:ph type="sldNum" sz="quarter" idx="12"/>
          </p:nvPr>
        </p:nvSpPr>
        <p:spPr>
          <a:prstGeom prst="rect">
            <a:avLst/>
          </a:prstGeom>
        </p:spPr>
        <p:txBody>
          <a:bodyPr/>
          <a:lstStyle/>
          <a:p>
            <a:fld id="{A6F053D7-1736-4930-B752-1A16C973BA12}" type="slidenum">
              <a:rPr lang="en-US"/>
              <a:pPr/>
              <a:t>46</a:t>
            </a:fld>
            <a:endParaRPr lang="en-US"/>
          </a:p>
        </p:txBody>
      </p:sp>
      <p:sp>
        <p:nvSpPr>
          <p:cNvPr id="14"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pic>
        <p:nvPicPr>
          <p:cNvPr id="543757" name="Picture 13"/>
          <p:cNvPicPr>
            <a:picLocks noChangeAspect="1" noChangeArrowheads="1"/>
          </p:cNvPicPr>
          <p:nvPr/>
        </p:nvPicPr>
        <p:blipFill>
          <a:blip r:embed="rId4">
            <a:grayscl/>
          </a:blip>
          <a:srcRect/>
          <a:stretch>
            <a:fillRect/>
          </a:stretch>
        </p:blipFill>
        <p:spPr bwMode="auto">
          <a:xfrm>
            <a:off x="468313" y="3338530"/>
            <a:ext cx="3951287" cy="2519362"/>
          </a:xfrm>
          <a:prstGeom prst="rect">
            <a:avLst/>
          </a:prstGeom>
          <a:noFill/>
          <a:ln w="25400">
            <a:solidFill>
              <a:schemeClr val="tx1"/>
            </a:solidFill>
            <a:miter lim="800000"/>
            <a:headEnd/>
            <a:tailEnd/>
          </a:ln>
        </p:spPr>
      </p:pic>
      <p:pic>
        <p:nvPicPr>
          <p:cNvPr id="543749" name="Picture 5"/>
          <p:cNvPicPr>
            <a:picLocks noChangeAspect="1" noChangeArrowheads="1"/>
          </p:cNvPicPr>
          <p:nvPr/>
        </p:nvPicPr>
        <p:blipFill>
          <a:blip r:embed="rId5"/>
          <a:srcRect/>
          <a:stretch>
            <a:fillRect/>
          </a:stretch>
        </p:blipFill>
        <p:spPr bwMode="auto">
          <a:xfrm>
            <a:off x="5003800" y="3338530"/>
            <a:ext cx="3887788" cy="2519362"/>
          </a:xfrm>
          <a:prstGeom prst="rect">
            <a:avLst/>
          </a:prstGeom>
          <a:noFill/>
          <a:ln w="25400" algn="ctr">
            <a:solidFill>
              <a:schemeClr val="tx1"/>
            </a:solidFill>
            <a:miter lim="800000"/>
            <a:headEnd/>
            <a:tailEnd/>
          </a:ln>
          <a:effectLst/>
        </p:spPr>
      </p:pic>
      <p:sp>
        <p:nvSpPr>
          <p:cNvPr id="543750" name="Oval 6"/>
          <p:cNvSpPr>
            <a:spLocks noChangeArrowheads="1"/>
          </p:cNvSpPr>
          <p:nvPr/>
        </p:nvSpPr>
        <p:spPr bwMode="auto">
          <a:xfrm>
            <a:off x="6516688" y="4491055"/>
            <a:ext cx="287337" cy="431800"/>
          </a:xfrm>
          <a:prstGeom prst="ellipse">
            <a:avLst/>
          </a:prstGeom>
          <a:noFill/>
          <a:ln w="25400" algn="ctr">
            <a:solidFill>
              <a:srgbClr val="FF0000"/>
            </a:solidFill>
            <a:round/>
            <a:headEnd/>
            <a:tailEnd/>
          </a:ln>
          <a:effectLst/>
        </p:spPr>
        <p:txBody>
          <a:bodyPr wrap="none" anchor="ctr">
            <a:spAutoFit/>
          </a:bodyPr>
          <a:lstStyle/>
          <a:p>
            <a:endParaRPr lang="en-US"/>
          </a:p>
        </p:txBody>
      </p:sp>
      <p:sp>
        <p:nvSpPr>
          <p:cNvPr id="543751" name="Line 7"/>
          <p:cNvSpPr>
            <a:spLocks noChangeShapeType="1"/>
          </p:cNvSpPr>
          <p:nvPr/>
        </p:nvSpPr>
        <p:spPr bwMode="auto">
          <a:xfrm>
            <a:off x="6875463" y="4635517"/>
            <a:ext cx="1584325" cy="0"/>
          </a:xfrm>
          <a:prstGeom prst="line">
            <a:avLst/>
          </a:prstGeom>
          <a:noFill/>
          <a:ln w="50800">
            <a:solidFill>
              <a:srgbClr val="00CCFF"/>
            </a:solidFill>
            <a:round/>
            <a:headEnd/>
            <a:tailEnd/>
          </a:ln>
          <a:effectLst/>
        </p:spPr>
        <p:txBody>
          <a:bodyPr>
            <a:spAutoFit/>
          </a:bodyPr>
          <a:lstStyle/>
          <a:p>
            <a:endParaRPr lang="en-US"/>
          </a:p>
        </p:txBody>
      </p:sp>
      <p:sp>
        <p:nvSpPr>
          <p:cNvPr id="543752" name="Oval 8"/>
          <p:cNvSpPr>
            <a:spLocks noChangeArrowheads="1"/>
          </p:cNvSpPr>
          <p:nvPr/>
        </p:nvSpPr>
        <p:spPr bwMode="auto">
          <a:xfrm>
            <a:off x="8172450" y="4346592"/>
            <a:ext cx="792163" cy="1152525"/>
          </a:xfrm>
          <a:prstGeom prst="ellipse">
            <a:avLst/>
          </a:prstGeom>
          <a:noFill/>
          <a:ln w="25400" algn="ctr">
            <a:solidFill>
              <a:srgbClr val="FF0000"/>
            </a:solidFill>
            <a:round/>
            <a:headEnd/>
            <a:tailEnd/>
          </a:ln>
          <a:effectLst/>
        </p:spPr>
        <p:txBody>
          <a:bodyPr anchor="ctr">
            <a:spAutoFit/>
          </a:bodyPr>
          <a:lstStyle/>
          <a:p>
            <a:endParaRPr lang="en-US"/>
          </a:p>
        </p:txBody>
      </p:sp>
      <p:sp>
        <p:nvSpPr>
          <p:cNvPr id="543753" name="Line 9"/>
          <p:cNvSpPr>
            <a:spLocks noChangeShapeType="1"/>
          </p:cNvSpPr>
          <p:nvPr/>
        </p:nvSpPr>
        <p:spPr bwMode="auto">
          <a:xfrm flipV="1">
            <a:off x="6877050" y="4633930"/>
            <a:ext cx="0" cy="576262"/>
          </a:xfrm>
          <a:prstGeom prst="line">
            <a:avLst/>
          </a:prstGeom>
          <a:noFill/>
          <a:ln w="50800">
            <a:solidFill>
              <a:srgbClr val="00CCFF"/>
            </a:solidFill>
            <a:round/>
            <a:headEnd/>
            <a:tailEnd/>
          </a:ln>
          <a:effectLst/>
        </p:spPr>
        <p:txBody>
          <a:bodyPr>
            <a:spAutoFit/>
          </a:bodyPr>
          <a:lstStyle/>
          <a:p>
            <a:endParaRPr lang="en-US"/>
          </a:p>
        </p:txBody>
      </p:sp>
      <p:sp>
        <p:nvSpPr>
          <p:cNvPr id="543754" name="Text Box 10"/>
          <p:cNvSpPr txBox="1">
            <a:spLocks noChangeArrowheads="1"/>
          </p:cNvSpPr>
          <p:nvPr/>
        </p:nvSpPr>
        <p:spPr bwMode="auto">
          <a:xfrm>
            <a:off x="3924300" y="3338530"/>
            <a:ext cx="503238" cy="579437"/>
          </a:xfrm>
          <a:prstGeom prst="rect">
            <a:avLst/>
          </a:prstGeom>
          <a:noFill/>
          <a:ln w="25400" algn="ctr">
            <a:noFill/>
            <a:miter lim="800000"/>
            <a:headEnd/>
            <a:tailEnd/>
          </a:ln>
          <a:effectLst/>
        </p:spPr>
        <p:txBody>
          <a:bodyPr>
            <a:spAutoFit/>
          </a:bodyPr>
          <a:lstStyle/>
          <a:p>
            <a:pPr marL="342900" indent="-342900" defTabSz="914400">
              <a:spcBef>
                <a:spcPct val="50000"/>
              </a:spcBef>
            </a:pPr>
            <a:r>
              <a:rPr lang="en-CA" sz="3200" b="1"/>
              <a:t>1</a:t>
            </a:r>
          </a:p>
        </p:txBody>
      </p:sp>
      <p:sp>
        <p:nvSpPr>
          <p:cNvPr id="543755" name="Text Box 11"/>
          <p:cNvSpPr txBox="1">
            <a:spLocks noChangeArrowheads="1"/>
          </p:cNvSpPr>
          <p:nvPr/>
        </p:nvSpPr>
        <p:spPr bwMode="auto">
          <a:xfrm>
            <a:off x="8389938" y="3406792"/>
            <a:ext cx="503237" cy="579438"/>
          </a:xfrm>
          <a:prstGeom prst="rect">
            <a:avLst/>
          </a:prstGeom>
          <a:noFill/>
          <a:ln w="25400" algn="ctr">
            <a:noFill/>
            <a:miter lim="800000"/>
            <a:headEnd/>
            <a:tailEnd/>
          </a:ln>
          <a:effectLst/>
        </p:spPr>
        <p:txBody>
          <a:bodyPr>
            <a:spAutoFit/>
          </a:bodyPr>
          <a:lstStyle/>
          <a:p>
            <a:pPr marL="342900" indent="-342900" defTabSz="914400">
              <a:spcBef>
                <a:spcPct val="50000"/>
              </a:spcBef>
            </a:pPr>
            <a:r>
              <a:rPr lang="en-CA" sz="3200" b="1"/>
              <a:t>2</a:t>
            </a:r>
          </a:p>
        </p:txBody>
      </p:sp>
      <p:sp>
        <p:nvSpPr>
          <p:cNvPr id="543758" name="Line 14"/>
          <p:cNvSpPr>
            <a:spLocks noChangeShapeType="1"/>
          </p:cNvSpPr>
          <p:nvPr/>
        </p:nvSpPr>
        <p:spPr bwMode="auto">
          <a:xfrm>
            <a:off x="2268538" y="4564080"/>
            <a:ext cx="1584325" cy="0"/>
          </a:xfrm>
          <a:prstGeom prst="line">
            <a:avLst/>
          </a:prstGeom>
          <a:noFill/>
          <a:ln w="50800">
            <a:solidFill>
              <a:srgbClr val="00CCFF"/>
            </a:solidFill>
            <a:round/>
            <a:headEnd/>
            <a:tailEnd/>
          </a:ln>
          <a:effectLst/>
        </p:spPr>
        <p:txBody>
          <a:bodyPr>
            <a:spAutoFit/>
          </a:bodyPr>
          <a:lstStyle/>
          <a:p>
            <a:endParaRPr lang="en-US"/>
          </a:p>
        </p:txBody>
      </p:sp>
      <p:sp>
        <p:nvSpPr>
          <p:cNvPr id="543759" name="Line 15"/>
          <p:cNvSpPr>
            <a:spLocks noChangeShapeType="1"/>
          </p:cNvSpPr>
          <p:nvPr/>
        </p:nvSpPr>
        <p:spPr bwMode="auto">
          <a:xfrm flipV="1">
            <a:off x="2270125" y="4562492"/>
            <a:ext cx="0" cy="576263"/>
          </a:xfrm>
          <a:prstGeom prst="line">
            <a:avLst/>
          </a:prstGeom>
          <a:noFill/>
          <a:ln w="50800">
            <a:solidFill>
              <a:srgbClr val="00CCFF"/>
            </a:solidFill>
            <a:round/>
            <a:headEnd/>
            <a:tailEnd/>
          </a:ln>
          <a:effectLst/>
        </p:spPr>
        <p:txBody>
          <a:bodyPr>
            <a:spAutoFit/>
          </a:bodyPr>
          <a:lstStyle/>
          <a:p>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26" name="Rectangle 2"/>
          <p:cNvSpPr>
            <a:spLocks noGrp="1" noChangeArrowheads="1"/>
          </p:cNvSpPr>
          <p:nvPr>
            <p:ph type="title"/>
          </p:nvPr>
        </p:nvSpPr>
        <p:spPr>
          <a:ln/>
        </p:spPr>
        <p:txBody>
          <a:bodyPr/>
          <a:lstStyle/>
          <a:p>
            <a:r>
              <a:rPr lang="en-CA" dirty="0" smtClean="0"/>
              <a:t>Fire Suppression – Dry </a:t>
            </a:r>
            <a:r>
              <a:rPr lang="en-CA" dirty="0"/>
              <a:t>pipe</a:t>
            </a:r>
          </a:p>
        </p:txBody>
      </p:sp>
      <p:sp>
        <p:nvSpPr>
          <p:cNvPr id="14" name="Content Placeholder 13"/>
          <p:cNvSpPr>
            <a:spLocks noGrp="1"/>
          </p:cNvSpPr>
          <p:nvPr>
            <p:ph idx="1"/>
          </p:nvPr>
        </p:nvSpPr>
        <p:spPr/>
        <p:txBody>
          <a:bodyPr/>
          <a:lstStyle/>
          <a:p>
            <a:endParaRPr lang="en-US"/>
          </a:p>
        </p:txBody>
      </p:sp>
      <p:sp>
        <p:nvSpPr>
          <p:cNvPr id="13" name="Slide Number Placeholder 4"/>
          <p:cNvSpPr>
            <a:spLocks noGrp="1"/>
          </p:cNvSpPr>
          <p:nvPr>
            <p:ph type="sldNum" sz="quarter" idx="12"/>
          </p:nvPr>
        </p:nvSpPr>
        <p:spPr>
          <a:prstGeom prst="rect">
            <a:avLst/>
          </a:prstGeom>
        </p:spPr>
        <p:txBody>
          <a:bodyPr/>
          <a:lstStyle/>
          <a:p>
            <a:fld id="{59E288C0-4E5B-4814-93FA-77A760C95116}" type="slidenum">
              <a:rPr lang="en-US"/>
              <a:pPr/>
              <a:t>47</a:t>
            </a:fld>
            <a:endParaRPr lang="en-US"/>
          </a:p>
        </p:txBody>
      </p:sp>
      <p:sp>
        <p:nvSpPr>
          <p:cNvPr id="12"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pic>
        <p:nvPicPr>
          <p:cNvPr id="538628" name="Picture 4"/>
          <p:cNvPicPr>
            <a:picLocks noChangeAspect="1" noChangeArrowheads="1"/>
          </p:cNvPicPr>
          <p:nvPr/>
        </p:nvPicPr>
        <p:blipFill>
          <a:blip r:embed="rId3"/>
          <a:srcRect/>
          <a:stretch>
            <a:fillRect/>
          </a:stretch>
        </p:blipFill>
        <p:spPr bwMode="auto">
          <a:xfrm>
            <a:off x="468313" y="2420938"/>
            <a:ext cx="3971925" cy="2519362"/>
          </a:xfrm>
          <a:prstGeom prst="rect">
            <a:avLst/>
          </a:prstGeom>
          <a:noFill/>
          <a:ln w="25400" algn="ctr">
            <a:solidFill>
              <a:schemeClr val="tx1"/>
            </a:solidFill>
            <a:miter lim="800000"/>
            <a:headEnd/>
            <a:tailEnd/>
          </a:ln>
          <a:effectLst/>
        </p:spPr>
      </p:pic>
      <p:pic>
        <p:nvPicPr>
          <p:cNvPr id="538629" name="Picture 5"/>
          <p:cNvPicPr>
            <a:picLocks noChangeAspect="1" noChangeArrowheads="1"/>
          </p:cNvPicPr>
          <p:nvPr/>
        </p:nvPicPr>
        <p:blipFill>
          <a:blip r:embed="rId4"/>
          <a:srcRect/>
          <a:stretch>
            <a:fillRect/>
          </a:stretch>
        </p:blipFill>
        <p:spPr bwMode="auto">
          <a:xfrm>
            <a:off x="5003800" y="2420938"/>
            <a:ext cx="3887788" cy="2519362"/>
          </a:xfrm>
          <a:prstGeom prst="rect">
            <a:avLst/>
          </a:prstGeom>
          <a:noFill/>
          <a:ln w="25400" algn="ctr">
            <a:solidFill>
              <a:schemeClr val="tx1"/>
            </a:solidFill>
            <a:miter lim="800000"/>
            <a:headEnd/>
            <a:tailEnd/>
          </a:ln>
          <a:effectLst/>
        </p:spPr>
      </p:pic>
      <p:sp>
        <p:nvSpPr>
          <p:cNvPr id="538630" name="Oval 6"/>
          <p:cNvSpPr>
            <a:spLocks noChangeArrowheads="1"/>
          </p:cNvSpPr>
          <p:nvPr/>
        </p:nvSpPr>
        <p:spPr bwMode="auto">
          <a:xfrm>
            <a:off x="6516688" y="3573463"/>
            <a:ext cx="287337" cy="431800"/>
          </a:xfrm>
          <a:prstGeom prst="ellipse">
            <a:avLst/>
          </a:prstGeom>
          <a:noFill/>
          <a:ln w="25400" algn="ctr">
            <a:solidFill>
              <a:srgbClr val="FF0000"/>
            </a:solidFill>
            <a:round/>
            <a:headEnd/>
            <a:tailEnd/>
          </a:ln>
          <a:effectLst/>
        </p:spPr>
        <p:txBody>
          <a:bodyPr wrap="none" anchor="ctr">
            <a:spAutoFit/>
          </a:bodyPr>
          <a:lstStyle/>
          <a:p>
            <a:endParaRPr lang="en-US"/>
          </a:p>
        </p:txBody>
      </p:sp>
      <p:sp>
        <p:nvSpPr>
          <p:cNvPr id="538631" name="Line 7"/>
          <p:cNvSpPr>
            <a:spLocks noChangeShapeType="1"/>
          </p:cNvSpPr>
          <p:nvPr/>
        </p:nvSpPr>
        <p:spPr bwMode="auto">
          <a:xfrm>
            <a:off x="6875463" y="3717925"/>
            <a:ext cx="1584325" cy="0"/>
          </a:xfrm>
          <a:prstGeom prst="line">
            <a:avLst/>
          </a:prstGeom>
          <a:noFill/>
          <a:ln w="50800">
            <a:solidFill>
              <a:srgbClr val="00CCFF"/>
            </a:solidFill>
            <a:round/>
            <a:headEnd/>
            <a:tailEnd/>
          </a:ln>
          <a:effectLst/>
        </p:spPr>
        <p:txBody>
          <a:bodyPr>
            <a:spAutoFit/>
          </a:bodyPr>
          <a:lstStyle/>
          <a:p>
            <a:endParaRPr lang="en-US"/>
          </a:p>
        </p:txBody>
      </p:sp>
      <p:sp>
        <p:nvSpPr>
          <p:cNvPr id="538632" name="Oval 8"/>
          <p:cNvSpPr>
            <a:spLocks noChangeArrowheads="1"/>
          </p:cNvSpPr>
          <p:nvPr/>
        </p:nvSpPr>
        <p:spPr bwMode="auto">
          <a:xfrm>
            <a:off x="8172450" y="3429000"/>
            <a:ext cx="792163" cy="1152525"/>
          </a:xfrm>
          <a:prstGeom prst="ellipse">
            <a:avLst/>
          </a:prstGeom>
          <a:noFill/>
          <a:ln w="25400" algn="ctr">
            <a:solidFill>
              <a:srgbClr val="FF0000"/>
            </a:solidFill>
            <a:round/>
            <a:headEnd/>
            <a:tailEnd/>
          </a:ln>
          <a:effectLst/>
        </p:spPr>
        <p:txBody>
          <a:bodyPr anchor="ctr">
            <a:spAutoFit/>
          </a:bodyPr>
          <a:lstStyle/>
          <a:p>
            <a:endParaRPr lang="en-US"/>
          </a:p>
        </p:txBody>
      </p:sp>
      <p:sp>
        <p:nvSpPr>
          <p:cNvPr id="538633" name="Line 9"/>
          <p:cNvSpPr>
            <a:spLocks noChangeShapeType="1"/>
          </p:cNvSpPr>
          <p:nvPr/>
        </p:nvSpPr>
        <p:spPr bwMode="auto">
          <a:xfrm flipV="1">
            <a:off x="6877050" y="3716338"/>
            <a:ext cx="0" cy="576262"/>
          </a:xfrm>
          <a:prstGeom prst="line">
            <a:avLst/>
          </a:prstGeom>
          <a:noFill/>
          <a:ln w="50800">
            <a:solidFill>
              <a:srgbClr val="00CCFF"/>
            </a:solidFill>
            <a:round/>
            <a:headEnd/>
            <a:tailEnd/>
          </a:ln>
          <a:effectLst/>
        </p:spPr>
        <p:txBody>
          <a:bodyPr>
            <a:spAutoFit/>
          </a:bodyPr>
          <a:lstStyle/>
          <a:p>
            <a:endParaRPr lang="en-US"/>
          </a:p>
        </p:txBody>
      </p:sp>
      <p:sp>
        <p:nvSpPr>
          <p:cNvPr id="538634" name="Text Box 10"/>
          <p:cNvSpPr txBox="1">
            <a:spLocks noChangeArrowheads="1"/>
          </p:cNvSpPr>
          <p:nvPr/>
        </p:nvSpPr>
        <p:spPr bwMode="auto">
          <a:xfrm>
            <a:off x="3925888" y="2489200"/>
            <a:ext cx="503237" cy="579438"/>
          </a:xfrm>
          <a:prstGeom prst="rect">
            <a:avLst/>
          </a:prstGeom>
          <a:noFill/>
          <a:ln w="25400" algn="ctr">
            <a:noFill/>
            <a:miter lim="800000"/>
            <a:headEnd/>
            <a:tailEnd/>
          </a:ln>
          <a:effectLst/>
        </p:spPr>
        <p:txBody>
          <a:bodyPr>
            <a:spAutoFit/>
          </a:bodyPr>
          <a:lstStyle/>
          <a:p>
            <a:pPr marL="342900" indent="-342900" defTabSz="914400">
              <a:spcBef>
                <a:spcPct val="50000"/>
              </a:spcBef>
            </a:pPr>
            <a:r>
              <a:rPr lang="en-CA" sz="3200" b="1"/>
              <a:t>1</a:t>
            </a:r>
          </a:p>
        </p:txBody>
      </p:sp>
      <p:sp>
        <p:nvSpPr>
          <p:cNvPr id="538635" name="Text Box 11"/>
          <p:cNvSpPr txBox="1">
            <a:spLocks noChangeArrowheads="1"/>
          </p:cNvSpPr>
          <p:nvPr/>
        </p:nvSpPr>
        <p:spPr bwMode="auto">
          <a:xfrm>
            <a:off x="8389938" y="2489200"/>
            <a:ext cx="503237" cy="579438"/>
          </a:xfrm>
          <a:prstGeom prst="rect">
            <a:avLst/>
          </a:prstGeom>
          <a:noFill/>
          <a:ln w="25400" algn="ctr">
            <a:noFill/>
            <a:miter lim="800000"/>
            <a:headEnd/>
            <a:tailEnd/>
          </a:ln>
          <a:effectLst/>
        </p:spPr>
        <p:txBody>
          <a:bodyPr>
            <a:spAutoFit/>
          </a:bodyPr>
          <a:lstStyle/>
          <a:p>
            <a:pPr marL="342900" indent="-342900" defTabSz="914400">
              <a:spcBef>
                <a:spcPct val="50000"/>
              </a:spcBef>
            </a:pPr>
            <a:r>
              <a:rPr lang="en-CA" sz="3200" b="1"/>
              <a:t>2</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794" name="Rectangle 2"/>
          <p:cNvSpPr>
            <a:spLocks noGrp="1" noChangeArrowheads="1"/>
          </p:cNvSpPr>
          <p:nvPr>
            <p:ph type="title"/>
          </p:nvPr>
        </p:nvSpPr>
        <p:spPr>
          <a:ln/>
        </p:spPr>
        <p:txBody>
          <a:bodyPr>
            <a:normAutofit fontScale="90000"/>
          </a:bodyPr>
          <a:lstStyle/>
          <a:p>
            <a:r>
              <a:rPr lang="en-CA" dirty="0" smtClean="0"/>
              <a:t>Fire Suppression – </a:t>
            </a:r>
            <a:br>
              <a:rPr lang="en-CA" dirty="0" smtClean="0"/>
            </a:br>
            <a:r>
              <a:rPr lang="en-CA" dirty="0" smtClean="0"/>
              <a:t>Dry </a:t>
            </a:r>
            <a:r>
              <a:rPr lang="en-CA" dirty="0"/>
              <a:t>pipe - Deluge</a:t>
            </a:r>
          </a:p>
        </p:txBody>
      </p:sp>
      <p:sp>
        <p:nvSpPr>
          <p:cNvPr id="15" name="Content Placeholder 14"/>
          <p:cNvSpPr>
            <a:spLocks noGrp="1"/>
          </p:cNvSpPr>
          <p:nvPr>
            <p:ph idx="1"/>
          </p:nvPr>
        </p:nvSpPr>
        <p:spPr/>
        <p:txBody>
          <a:bodyPr/>
          <a:lstStyle/>
          <a:p>
            <a:endParaRPr lang="en-US"/>
          </a:p>
        </p:txBody>
      </p:sp>
      <p:sp>
        <p:nvSpPr>
          <p:cNvPr id="14" name="Slide Number Placeholder 4"/>
          <p:cNvSpPr>
            <a:spLocks noGrp="1"/>
          </p:cNvSpPr>
          <p:nvPr>
            <p:ph type="sldNum" sz="quarter" idx="12"/>
          </p:nvPr>
        </p:nvSpPr>
        <p:spPr>
          <a:prstGeom prst="rect">
            <a:avLst/>
          </a:prstGeom>
        </p:spPr>
        <p:txBody>
          <a:bodyPr/>
          <a:lstStyle/>
          <a:p>
            <a:fld id="{5547B39B-1E1B-4711-830C-61331A38EE2A}" type="slidenum">
              <a:rPr lang="en-US"/>
              <a:pPr/>
              <a:t>48</a:t>
            </a:fld>
            <a:endParaRPr lang="en-US"/>
          </a:p>
        </p:txBody>
      </p:sp>
      <p:sp>
        <p:nvSpPr>
          <p:cNvPr id="13"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pic>
        <p:nvPicPr>
          <p:cNvPr id="545805" name="Picture 13"/>
          <p:cNvPicPr>
            <a:picLocks noChangeAspect="1" noChangeArrowheads="1"/>
          </p:cNvPicPr>
          <p:nvPr/>
        </p:nvPicPr>
        <p:blipFill>
          <a:blip r:embed="rId3"/>
          <a:srcRect/>
          <a:stretch>
            <a:fillRect/>
          </a:stretch>
        </p:blipFill>
        <p:spPr bwMode="auto">
          <a:xfrm>
            <a:off x="390525" y="2420938"/>
            <a:ext cx="4110038" cy="2519362"/>
          </a:xfrm>
          <a:prstGeom prst="rect">
            <a:avLst/>
          </a:prstGeom>
          <a:noFill/>
          <a:ln w="25400">
            <a:solidFill>
              <a:schemeClr val="tx1"/>
            </a:solidFill>
            <a:miter lim="800000"/>
            <a:headEnd/>
            <a:tailEnd/>
          </a:ln>
        </p:spPr>
      </p:pic>
      <p:pic>
        <p:nvPicPr>
          <p:cNvPr id="545804" name="Picture 12"/>
          <p:cNvPicPr>
            <a:picLocks noChangeAspect="1" noChangeArrowheads="1"/>
          </p:cNvPicPr>
          <p:nvPr/>
        </p:nvPicPr>
        <p:blipFill>
          <a:blip r:embed="rId4"/>
          <a:srcRect/>
          <a:stretch>
            <a:fillRect/>
          </a:stretch>
        </p:blipFill>
        <p:spPr bwMode="auto">
          <a:xfrm>
            <a:off x="5003800" y="2420938"/>
            <a:ext cx="3868738" cy="2520950"/>
          </a:xfrm>
          <a:prstGeom prst="rect">
            <a:avLst/>
          </a:prstGeom>
          <a:noFill/>
          <a:ln w="25400">
            <a:solidFill>
              <a:schemeClr val="tx1"/>
            </a:solidFill>
            <a:miter lim="800000"/>
            <a:headEnd/>
            <a:tailEnd/>
          </a:ln>
        </p:spPr>
      </p:pic>
      <p:sp>
        <p:nvSpPr>
          <p:cNvPr id="545798" name="Oval 6"/>
          <p:cNvSpPr>
            <a:spLocks noChangeArrowheads="1"/>
          </p:cNvSpPr>
          <p:nvPr/>
        </p:nvSpPr>
        <p:spPr bwMode="auto">
          <a:xfrm>
            <a:off x="6443663" y="3573463"/>
            <a:ext cx="287337" cy="431800"/>
          </a:xfrm>
          <a:prstGeom prst="ellipse">
            <a:avLst/>
          </a:prstGeom>
          <a:noFill/>
          <a:ln w="25400" algn="ctr">
            <a:solidFill>
              <a:srgbClr val="FF0000"/>
            </a:solidFill>
            <a:round/>
            <a:headEnd/>
            <a:tailEnd/>
          </a:ln>
          <a:effectLst/>
        </p:spPr>
        <p:txBody>
          <a:bodyPr wrap="none" anchor="ctr">
            <a:spAutoFit/>
          </a:bodyPr>
          <a:lstStyle/>
          <a:p>
            <a:endParaRPr lang="en-US"/>
          </a:p>
        </p:txBody>
      </p:sp>
      <p:sp>
        <p:nvSpPr>
          <p:cNvPr id="545802" name="Text Box 10"/>
          <p:cNvSpPr txBox="1">
            <a:spLocks noChangeArrowheads="1"/>
          </p:cNvSpPr>
          <p:nvPr/>
        </p:nvSpPr>
        <p:spPr bwMode="auto">
          <a:xfrm>
            <a:off x="3925888" y="2489200"/>
            <a:ext cx="503237" cy="579438"/>
          </a:xfrm>
          <a:prstGeom prst="rect">
            <a:avLst/>
          </a:prstGeom>
          <a:noFill/>
          <a:ln w="25400" algn="ctr">
            <a:noFill/>
            <a:miter lim="800000"/>
            <a:headEnd/>
            <a:tailEnd/>
          </a:ln>
          <a:effectLst/>
        </p:spPr>
        <p:txBody>
          <a:bodyPr>
            <a:spAutoFit/>
          </a:bodyPr>
          <a:lstStyle/>
          <a:p>
            <a:pPr marL="342900" indent="-342900" defTabSz="914400">
              <a:spcBef>
                <a:spcPct val="50000"/>
              </a:spcBef>
            </a:pPr>
            <a:r>
              <a:rPr lang="en-CA" sz="3200" b="1"/>
              <a:t>1</a:t>
            </a:r>
          </a:p>
        </p:txBody>
      </p:sp>
      <p:sp>
        <p:nvSpPr>
          <p:cNvPr id="545803" name="Text Box 11"/>
          <p:cNvSpPr txBox="1">
            <a:spLocks noChangeArrowheads="1"/>
          </p:cNvSpPr>
          <p:nvPr/>
        </p:nvSpPr>
        <p:spPr bwMode="auto">
          <a:xfrm>
            <a:off x="8389938" y="2489200"/>
            <a:ext cx="503237" cy="579438"/>
          </a:xfrm>
          <a:prstGeom prst="rect">
            <a:avLst/>
          </a:prstGeom>
          <a:noFill/>
          <a:ln w="25400" algn="ctr">
            <a:noFill/>
            <a:miter lim="800000"/>
            <a:headEnd/>
            <a:tailEnd/>
          </a:ln>
          <a:effectLst/>
        </p:spPr>
        <p:txBody>
          <a:bodyPr>
            <a:spAutoFit/>
          </a:bodyPr>
          <a:lstStyle/>
          <a:p>
            <a:pPr marL="342900" indent="-342900" defTabSz="914400">
              <a:spcBef>
                <a:spcPct val="50000"/>
              </a:spcBef>
            </a:pPr>
            <a:r>
              <a:rPr lang="en-CA" sz="3200" b="1"/>
              <a:t>2</a:t>
            </a:r>
          </a:p>
        </p:txBody>
      </p:sp>
      <p:sp>
        <p:nvSpPr>
          <p:cNvPr id="545806" name="Line 14"/>
          <p:cNvSpPr>
            <a:spLocks noChangeShapeType="1"/>
          </p:cNvSpPr>
          <p:nvPr/>
        </p:nvSpPr>
        <p:spPr bwMode="auto">
          <a:xfrm flipV="1">
            <a:off x="6732588" y="3644900"/>
            <a:ext cx="1943100" cy="1588"/>
          </a:xfrm>
          <a:prstGeom prst="line">
            <a:avLst/>
          </a:prstGeom>
          <a:noFill/>
          <a:ln w="152400">
            <a:solidFill>
              <a:srgbClr val="00CCFF"/>
            </a:solidFill>
            <a:round/>
            <a:headEnd/>
            <a:tailEnd/>
          </a:ln>
          <a:effectLst/>
        </p:spPr>
        <p:txBody>
          <a:bodyPr>
            <a:spAutoFit/>
          </a:bodyPr>
          <a:lstStyle/>
          <a:p>
            <a:endParaRPr lang="en-US"/>
          </a:p>
        </p:txBody>
      </p:sp>
      <p:sp>
        <p:nvSpPr>
          <p:cNvPr id="545807" name="Line 15"/>
          <p:cNvSpPr>
            <a:spLocks noChangeShapeType="1"/>
          </p:cNvSpPr>
          <p:nvPr/>
        </p:nvSpPr>
        <p:spPr bwMode="auto">
          <a:xfrm flipV="1">
            <a:off x="6804025" y="3573463"/>
            <a:ext cx="1588" cy="720725"/>
          </a:xfrm>
          <a:prstGeom prst="line">
            <a:avLst/>
          </a:prstGeom>
          <a:noFill/>
          <a:ln w="152400">
            <a:solidFill>
              <a:srgbClr val="00CCFF"/>
            </a:solidFill>
            <a:round/>
            <a:headEnd/>
            <a:tailEnd/>
          </a:ln>
          <a:effectLst/>
        </p:spPr>
        <p:txBody>
          <a:bodyPr>
            <a:spAutoFit/>
          </a:bodyPr>
          <a:lstStyle/>
          <a:p>
            <a:endParaRPr lang="en-US"/>
          </a:p>
        </p:txBody>
      </p:sp>
      <p:sp>
        <p:nvSpPr>
          <p:cNvPr id="545800" name="Oval 8"/>
          <p:cNvSpPr>
            <a:spLocks noChangeArrowheads="1"/>
          </p:cNvSpPr>
          <p:nvPr/>
        </p:nvSpPr>
        <p:spPr bwMode="auto">
          <a:xfrm>
            <a:off x="6804025" y="3357563"/>
            <a:ext cx="2160588" cy="1152525"/>
          </a:xfrm>
          <a:prstGeom prst="ellipse">
            <a:avLst/>
          </a:prstGeom>
          <a:noFill/>
          <a:ln w="25400" algn="ctr">
            <a:solidFill>
              <a:srgbClr val="FF0000"/>
            </a:solidFill>
            <a:round/>
            <a:headEnd/>
            <a:tailEnd/>
          </a:ln>
          <a:effectLst/>
        </p:spPr>
        <p:txBody>
          <a:bodyPr anchor="ctr">
            <a:spAutoFit/>
          </a:bodyPr>
          <a:lstStyle/>
          <a:p>
            <a:endParaRPr lang="en-US"/>
          </a:p>
        </p:txBody>
      </p:sp>
      <p:sp>
        <p:nvSpPr>
          <p:cNvPr id="545808" name="Rectangle 16"/>
          <p:cNvSpPr>
            <a:spLocks noChangeArrowheads="1"/>
          </p:cNvSpPr>
          <p:nvPr/>
        </p:nvSpPr>
        <p:spPr bwMode="auto">
          <a:xfrm>
            <a:off x="1358900" y="5157788"/>
            <a:ext cx="6427788" cy="396875"/>
          </a:xfrm>
          <a:prstGeom prst="rect">
            <a:avLst/>
          </a:prstGeom>
          <a:noFill/>
          <a:ln w="25400" algn="ctr">
            <a:noFill/>
            <a:miter lim="800000"/>
            <a:headEnd/>
            <a:tailEnd/>
          </a:ln>
          <a:effectLst/>
        </p:spPr>
        <p:txBody>
          <a:bodyPr wrap="none">
            <a:spAutoFit/>
          </a:bodyPr>
          <a:lstStyle/>
          <a:p>
            <a:pPr marL="342900" indent="-342900" defTabSz="914400"/>
            <a:r>
              <a:rPr lang="en-CA" dirty="0"/>
              <a:t>Form of dry pipe that uses larger pipes and more water.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1698" name="Rectangle 2"/>
          <p:cNvSpPr>
            <a:spLocks noGrp="1" noChangeArrowheads="1"/>
          </p:cNvSpPr>
          <p:nvPr>
            <p:ph type="title"/>
          </p:nvPr>
        </p:nvSpPr>
        <p:spPr>
          <a:ln/>
        </p:spPr>
        <p:txBody>
          <a:bodyPr/>
          <a:lstStyle/>
          <a:p>
            <a:r>
              <a:rPr lang="en-CA" dirty="0"/>
              <a:t>Deluge systems</a:t>
            </a:r>
          </a:p>
        </p:txBody>
      </p:sp>
      <p:sp>
        <p:nvSpPr>
          <p:cNvPr id="541699" name="Rectangle 3"/>
          <p:cNvSpPr>
            <a:spLocks noGrp="1" noChangeArrowheads="1"/>
          </p:cNvSpPr>
          <p:nvPr>
            <p:ph sz="half" idx="1"/>
          </p:nvPr>
        </p:nvSpPr>
        <p:spPr>
          <a:xfrm>
            <a:off x="685800" y="1981200"/>
            <a:ext cx="2386002" cy="4114800"/>
          </a:xfrm>
        </p:spPr>
        <p:txBody>
          <a:bodyPr>
            <a:normAutofit fontScale="92500" lnSpcReduction="20000"/>
          </a:bodyPr>
          <a:lstStyle/>
          <a:p>
            <a:pPr marL="0" indent="0"/>
            <a:r>
              <a:rPr lang="en-CA" sz="2000" dirty="0" smtClean="0"/>
              <a:t>Form of dry pipe that uses larger pipes and more water / foam</a:t>
            </a:r>
          </a:p>
          <a:p>
            <a:pPr marL="0" indent="0"/>
            <a:r>
              <a:rPr lang="en-CA" sz="2000" dirty="0" smtClean="0"/>
              <a:t>Deluge </a:t>
            </a:r>
            <a:r>
              <a:rPr lang="en-CA" sz="2000" dirty="0"/>
              <a:t>systems are used in high hazard areas such as coal power plants. </a:t>
            </a:r>
            <a:endParaRPr lang="en-CA" sz="2000" dirty="0" smtClean="0"/>
          </a:p>
          <a:p>
            <a:pPr marL="0" indent="0"/>
            <a:r>
              <a:rPr lang="en-CA" sz="2000" dirty="0" smtClean="0"/>
              <a:t>Deluge </a:t>
            </a:r>
            <a:r>
              <a:rPr lang="en-CA" sz="2000" dirty="0"/>
              <a:t>systems are needed where high velocity suppression is necessary to prevent fire spread. </a:t>
            </a:r>
          </a:p>
        </p:txBody>
      </p:sp>
      <p:sp>
        <p:nvSpPr>
          <p:cNvPr id="8" name="Content Placeholder 7"/>
          <p:cNvSpPr>
            <a:spLocks noGrp="1"/>
          </p:cNvSpPr>
          <p:nvPr>
            <p:ph sz="half" idx="2"/>
          </p:nvPr>
        </p:nvSpPr>
        <p:spPr>
          <a:xfrm>
            <a:off x="4838700" y="2220933"/>
            <a:ext cx="4000500" cy="4114800"/>
          </a:xfrm>
        </p:spPr>
        <p:txBody>
          <a:bodyPr>
            <a:normAutofit fontScale="92500" lnSpcReduction="20000"/>
          </a:bodyPr>
          <a:lstStyle/>
          <a:p>
            <a:endParaRPr lang="en-US" dirty="0"/>
          </a:p>
        </p:txBody>
      </p:sp>
      <p:sp>
        <p:nvSpPr>
          <p:cNvPr id="6" name="Footer Placeholder 4"/>
          <p:cNvSpPr>
            <a:spLocks noGrp="1"/>
          </p:cNvSpPr>
          <p:nvPr>
            <p:ph type="ftr" sz="quarter" idx="11"/>
          </p:nvPr>
        </p:nvSpPr>
        <p:spPr>
          <a:xfrm>
            <a:off x="5029200" y="2811477"/>
            <a:ext cx="4114800" cy="381000"/>
          </a:xfrm>
        </p:spPr>
        <p:txBody>
          <a:bodyPr/>
          <a:lstStyle/>
          <a:p>
            <a:endParaRPr lang="en-CA" dirty="0"/>
          </a:p>
          <a:p>
            <a:endParaRPr lang="en-US" dirty="0"/>
          </a:p>
        </p:txBody>
      </p:sp>
      <p:sp>
        <p:nvSpPr>
          <p:cNvPr id="7" name="Slide Number Placeholder 5"/>
          <p:cNvSpPr>
            <a:spLocks noGrp="1"/>
          </p:cNvSpPr>
          <p:nvPr>
            <p:ph type="sldNum" sz="quarter" idx="12"/>
          </p:nvPr>
        </p:nvSpPr>
        <p:spPr/>
        <p:txBody>
          <a:bodyPr/>
          <a:lstStyle/>
          <a:p>
            <a:fld id="{EDB49BBF-391E-4591-B368-A053DDC37EF5}" type="slidenum">
              <a:rPr lang="en-US"/>
              <a:pPr/>
              <a:t>49</a:t>
            </a:fld>
            <a:endParaRPr lang="en-US"/>
          </a:p>
        </p:txBody>
      </p:sp>
      <p:pic>
        <p:nvPicPr>
          <p:cNvPr id="541702" name="Picture 6"/>
          <p:cNvPicPr>
            <a:picLocks noChangeAspect="1" noChangeArrowheads="1"/>
          </p:cNvPicPr>
          <p:nvPr/>
        </p:nvPicPr>
        <p:blipFill>
          <a:blip r:embed="rId3"/>
          <a:srcRect/>
          <a:stretch>
            <a:fillRect/>
          </a:stretch>
        </p:blipFill>
        <p:spPr bwMode="auto">
          <a:xfrm>
            <a:off x="3013075" y="1616096"/>
            <a:ext cx="6096000" cy="4105275"/>
          </a:xfrm>
          <a:prstGeom prst="rect">
            <a:avLst/>
          </a:prstGeom>
          <a:noFill/>
          <a:ln w="25400" algn="ctr">
            <a:noFill/>
            <a:miter lim="800000"/>
            <a:headEnd/>
            <a:tailEnd/>
          </a:ln>
          <a:effectLst/>
        </p:spPr>
      </p:pic>
      <p:sp>
        <p:nvSpPr>
          <p:cNvPr id="541703" name="Rectangle 7"/>
          <p:cNvSpPr>
            <a:spLocks noChangeArrowheads="1"/>
          </p:cNvSpPr>
          <p:nvPr/>
        </p:nvSpPr>
        <p:spPr bwMode="auto">
          <a:xfrm>
            <a:off x="2916238" y="5756296"/>
            <a:ext cx="6227762" cy="673100"/>
          </a:xfrm>
          <a:prstGeom prst="rect">
            <a:avLst/>
          </a:prstGeom>
          <a:noFill/>
          <a:ln w="9525">
            <a:noFill/>
            <a:miter lim="800000"/>
            <a:headEnd/>
            <a:tailEnd/>
          </a:ln>
          <a:effectLst/>
        </p:spPr>
        <p:txBody>
          <a:bodyPr/>
          <a:lstStyle/>
          <a:p>
            <a:pPr defTabSz="914400"/>
            <a:r>
              <a:rPr lang="en-CA"/>
              <a:t>This is a deluge sprinkler system at work in a reactor.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890" name="Rectangle 2"/>
          <p:cNvSpPr>
            <a:spLocks noGrp="1" noChangeArrowheads="1"/>
          </p:cNvSpPr>
          <p:nvPr>
            <p:ph type="title"/>
          </p:nvPr>
        </p:nvSpPr>
        <p:spPr>
          <a:ln/>
        </p:spPr>
        <p:txBody>
          <a:bodyPr/>
          <a:lstStyle/>
          <a:p>
            <a:r>
              <a:rPr lang="en-CA"/>
              <a:t>Risk Analysis</a:t>
            </a:r>
          </a:p>
        </p:txBody>
      </p:sp>
      <p:sp>
        <p:nvSpPr>
          <p:cNvPr id="549891" name="Rectangle 3"/>
          <p:cNvSpPr>
            <a:spLocks noGrp="1" noChangeArrowheads="1"/>
          </p:cNvSpPr>
          <p:nvPr>
            <p:ph idx="1"/>
          </p:nvPr>
        </p:nvSpPr>
        <p:spPr/>
        <p:txBody>
          <a:bodyPr>
            <a:normAutofit fontScale="77500" lnSpcReduction="20000"/>
          </a:bodyPr>
          <a:lstStyle/>
          <a:p>
            <a:r>
              <a:rPr lang="en-CA" sz="4000" b="1" dirty="0"/>
              <a:t>Human Safety</a:t>
            </a:r>
            <a:r>
              <a:rPr lang="en-CA" sz="4000" dirty="0"/>
              <a:t> is the first priority in any life-threatening situation</a:t>
            </a:r>
            <a:r>
              <a:rPr lang="en-CA" sz="4000" dirty="0" smtClean="0"/>
              <a:t>.</a:t>
            </a:r>
          </a:p>
          <a:p>
            <a:endParaRPr lang="en-CA" sz="4000" dirty="0" smtClean="0"/>
          </a:p>
          <a:p>
            <a:r>
              <a:rPr lang="en-CA" sz="4000" dirty="0" smtClean="0"/>
              <a:t>Physical Security Risk assessment </a:t>
            </a:r>
          </a:p>
          <a:p>
            <a:pPr lvl="1"/>
            <a:r>
              <a:rPr lang="en-CA" sz="3600" dirty="0" smtClean="0"/>
              <a:t>Physical Security Assessment team</a:t>
            </a:r>
          </a:p>
          <a:p>
            <a:pPr lvl="1"/>
            <a:r>
              <a:rPr lang="en-CA" sz="3600" dirty="0" smtClean="0"/>
              <a:t>Identify assets (facilities, equipment)</a:t>
            </a:r>
          </a:p>
          <a:p>
            <a:pPr lvl="1"/>
            <a:r>
              <a:rPr lang="en-CA" sz="3600" dirty="0" smtClean="0"/>
              <a:t>Identify threats to assets</a:t>
            </a:r>
          </a:p>
          <a:p>
            <a:pPr lvl="1"/>
            <a:r>
              <a:rPr lang="en-CA" sz="3600" dirty="0" smtClean="0"/>
              <a:t>Combination of environmental planning and targeted protection</a:t>
            </a:r>
          </a:p>
          <a:p>
            <a:pPr lvl="1"/>
            <a:endParaRPr lang="en-CA" sz="3600" dirty="0"/>
          </a:p>
        </p:txBody>
      </p:sp>
      <p:sp>
        <p:nvSpPr>
          <p:cNvPr id="6" name="Slide Number Placeholder 4"/>
          <p:cNvSpPr>
            <a:spLocks noGrp="1"/>
          </p:cNvSpPr>
          <p:nvPr>
            <p:ph type="sldNum" sz="quarter" idx="12"/>
          </p:nvPr>
        </p:nvSpPr>
        <p:spPr>
          <a:prstGeom prst="rect">
            <a:avLst/>
          </a:prstGeom>
        </p:spPr>
        <p:txBody>
          <a:bodyPr/>
          <a:lstStyle/>
          <a:p>
            <a:fld id="{BD6E0574-1EAD-47DC-9691-414D8C4BA10C}" type="slidenum">
              <a:rPr lang="en-US"/>
              <a:pPr/>
              <a:t>5</a:t>
            </a:fld>
            <a:endParaRPr lang="en-US"/>
          </a:p>
        </p:txBody>
      </p:sp>
      <p:sp>
        <p:nvSpPr>
          <p:cNvPr id="5"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pic>
        <p:nvPicPr>
          <p:cNvPr id="549892" name="Picture 4" descr="MCj04325260000[1]"/>
          <p:cNvPicPr>
            <a:picLocks noChangeAspect="1" noChangeArrowheads="1"/>
          </p:cNvPicPr>
          <p:nvPr/>
        </p:nvPicPr>
        <p:blipFill>
          <a:blip r:embed="rId3"/>
          <a:srcRect/>
          <a:stretch>
            <a:fillRect/>
          </a:stretch>
        </p:blipFill>
        <p:spPr bwMode="auto">
          <a:xfrm>
            <a:off x="8243888" y="188913"/>
            <a:ext cx="798512" cy="798512"/>
          </a:xfrm>
          <a:prstGeom prst="rect">
            <a:avLst/>
          </a:prstGeom>
          <a:noFill/>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0674" name="Rectangle 2"/>
          <p:cNvSpPr>
            <a:spLocks noGrp="1" noChangeArrowheads="1"/>
          </p:cNvSpPr>
          <p:nvPr>
            <p:ph type="title"/>
          </p:nvPr>
        </p:nvSpPr>
        <p:spPr>
          <a:xfrm>
            <a:off x="685800" y="214290"/>
            <a:ext cx="8153400" cy="1143000"/>
          </a:xfrm>
          <a:ln/>
        </p:spPr>
        <p:txBody>
          <a:bodyPr>
            <a:normAutofit fontScale="90000"/>
          </a:bodyPr>
          <a:lstStyle/>
          <a:p>
            <a:r>
              <a:rPr lang="en-CA" dirty="0" smtClean="0"/>
              <a:t>Fire Suppression – </a:t>
            </a:r>
            <a:br>
              <a:rPr lang="en-CA" dirty="0" smtClean="0"/>
            </a:br>
            <a:r>
              <a:rPr lang="en-CA" dirty="0" smtClean="0"/>
              <a:t>Pre </a:t>
            </a:r>
            <a:r>
              <a:rPr lang="en-CA" dirty="0"/>
              <a:t>Action Pipe</a:t>
            </a:r>
          </a:p>
        </p:txBody>
      </p:sp>
      <p:sp>
        <p:nvSpPr>
          <p:cNvPr id="21" name="Content Placeholder 20"/>
          <p:cNvSpPr>
            <a:spLocks noGrp="1"/>
          </p:cNvSpPr>
          <p:nvPr>
            <p:ph idx="1"/>
          </p:nvPr>
        </p:nvSpPr>
        <p:spPr/>
        <p:txBody>
          <a:bodyPr/>
          <a:lstStyle/>
          <a:p>
            <a:endParaRPr lang="en-US"/>
          </a:p>
        </p:txBody>
      </p:sp>
      <p:sp>
        <p:nvSpPr>
          <p:cNvPr id="20" name="Slide Number Placeholder 4"/>
          <p:cNvSpPr>
            <a:spLocks noGrp="1"/>
          </p:cNvSpPr>
          <p:nvPr>
            <p:ph type="sldNum" sz="quarter" idx="12"/>
          </p:nvPr>
        </p:nvSpPr>
        <p:spPr>
          <a:prstGeom prst="rect">
            <a:avLst/>
          </a:prstGeom>
        </p:spPr>
        <p:txBody>
          <a:bodyPr/>
          <a:lstStyle/>
          <a:p>
            <a:fld id="{FDA7AD36-E245-4A32-89BE-7AE3D9F2E19A}" type="slidenum">
              <a:rPr lang="en-US"/>
              <a:pPr/>
              <a:t>50</a:t>
            </a:fld>
            <a:endParaRPr lang="en-US"/>
          </a:p>
        </p:txBody>
      </p:sp>
      <p:sp>
        <p:nvSpPr>
          <p:cNvPr id="19"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pic>
        <p:nvPicPr>
          <p:cNvPr id="540676" name="Picture 4"/>
          <p:cNvPicPr>
            <a:picLocks noChangeAspect="1" noChangeArrowheads="1"/>
          </p:cNvPicPr>
          <p:nvPr/>
        </p:nvPicPr>
        <p:blipFill>
          <a:blip r:embed="rId3"/>
          <a:srcRect/>
          <a:stretch>
            <a:fillRect/>
          </a:stretch>
        </p:blipFill>
        <p:spPr bwMode="auto">
          <a:xfrm>
            <a:off x="468313" y="1484313"/>
            <a:ext cx="3332162" cy="2159000"/>
          </a:xfrm>
          <a:prstGeom prst="rect">
            <a:avLst/>
          </a:prstGeom>
          <a:noFill/>
          <a:ln w="25400" algn="ctr">
            <a:solidFill>
              <a:schemeClr val="tx1"/>
            </a:solidFill>
            <a:miter lim="800000"/>
            <a:headEnd/>
            <a:tailEnd/>
          </a:ln>
          <a:effectLst/>
        </p:spPr>
      </p:pic>
      <p:pic>
        <p:nvPicPr>
          <p:cNvPr id="540677" name="Picture 5"/>
          <p:cNvPicPr>
            <a:picLocks noChangeAspect="1" noChangeArrowheads="1"/>
          </p:cNvPicPr>
          <p:nvPr/>
        </p:nvPicPr>
        <p:blipFill>
          <a:blip r:embed="rId4"/>
          <a:srcRect/>
          <a:stretch>
            <a:fillRect/>
          </a:stretch>
        </p:blipFill>
        <p:spPr bwMode="auto">
          <a:xfrm>
            <a:off x="5292725" y="1484313"/>
            <a:ext cx="3238500" cy="2159000"/>
          </a:xfrm>
          <a:prstGeom prst="rect">
            <a:avLst/>
          </a:prstGeom>
          <a:noFill/>
          <a:ln w="25400" algn="ctr">
            <a:solidFill>
              <a:schemeClr val="tx1"/>
            </a:solidFill>
            <a:miter lim="800000"/>
            <a:headEnd/>
            <a:tailEnd/>
          </a:ln>
          <a:effectLst/>
        </p:spPr>
      </p:pic>
      <p:pic>
        <p:nvPicPr>
          <p:cNvPr id="540678" name="Picture 6"/>
          <p:cNvPicPr>
            <a:picLocks noChangeAspect="1" noChangeArrowheads="1"/>
          </p:cNvPicPr>
          <p:nvPr/>
        </p:nvPicPr>
        <p:blipFill>
          <a:blip r:embed="rId5"/>
          <a:srcRect/>
          <a:stretch>
            <a:fillRect/>
          </a:stretch>
        </p:blipFill>
        <p:spPr bwMode="auto">
          <a:xfrm>
            <a:off x="5219700" y="3933825"/>
            <a:ext cx="3332163" cy="2159000"/>
          </a:xfrm>
          <a:prstGeom prst="rect">
            <a:avLst/>
          </a:prstGeom>
          <a:noFill/>
          <a:ln w="25400" algn="ctr">
            <a:solidFill>
              <a:schemeClr val="tx1"/>
            </a:solidFill>
            <a:miter lim="800000"/>
            <a:headEnd/>
            <a:tailEnd/>
          </a:ln>
          <a:effectLst/>
        </p:spPr>
      </p:pic>
      <p:sp>
        <p:nvSpPr>
          <p:cNvPr id="540680" name="Oval 8"/>
          <p:cNvSpPr>
            <a:spLocks noChangeArrowheads="1"/>
          </p:cNvSpPr>
          <p:nvPr/>
        </p:nvSpPr>
        <p:spPr bwMode="auto">
          <a:xfrm>
            <a:off x="5435600" y="4581525"/>
            <a:ext cx="576263" cy="719138"/>
          </a:xfrm>
          <a:prstGeom prst="ellipse">
            <a:avLst/>
          </a:prstGeom>
          <a:noFill/>
          <a:ln w="25400" algn="ctr">
            <a:solidFill>
              <a:srgbClr val="FF0000"/>
            </a:solidFill>
            <a:round/>
            <a:headEnd/>
            <a:tailEnd/>
          </a:ln>
          <a:effectLst/>
        </p:spPr>
        <p:txBody>
          <a:bodyPr anchor="ctr">
            <a:spAutoFit/>
          </a:bodyPr>
          <a:lstStyle/>
          <a:p>
            <a:endParaRPr lang="en-US"/>
          </a:p>
        </p:txBody>
      </p:sp>
      <p:sp>
        <p:nvSpPr>
          <p:cNvPr id="540681" name="Line 9"/>
          <p:cNvSpPr>
            <a:spLocks noChangeShapeType="1"/>
          </p:cNvSpPr>
          <p:nvPr/>
        </p:nvSpPr>
        <p:spPr bwMode="auto">
          <a:xfrm>
            <a:off x="6804025" y="2565400"/>
            <a:ext cx="1584325" cy="0"/>
          </a:xfrm>
          <a:prstGeom prst="line">
            <a:avLst/>
          </a:prstGeom>
          <a:noFill/>
          <a:ln w="50800">
            <a:solidFill>
              <a:srgbClr val="00CCFF"/>
            </a:solidFill>
            <a:round/>
            <a:headEnd/>
            <a:tailEnd/>
          </a:ln>
          <a:effectLst/>
        </p:spPr>
        <p:txBody>
          <a:bodyPr>
            <a:spAutoFit/>
          </a:bodyPr>
          <a:lstStyle/>
          <a:p>
            <a:endParaRPr lang="en-US"/>
          </a:p>
        </p:txBody>
      </p:sp>
      <p:sp>
        <p:nvSpPr>
          <p:cNvPr id="540682" name="Oval 10"/>
          <p:cNvSpPr>
            <a:spLocks noChangeArrowheads="1"/>
          </p:cNvSpPr>
          <p:nvPr/>
        </p:nvSpPr>
        <p:spPr bwMode="auto">
          <a:xfrm>
            <a:off x="7451725" y="4724400"/>
            <a:ext cx="1152525" cy="1368425"/>
          </a:xfrm>
          <a:prstGeom prst="ellipse">
            <a:avLst/>
          </a:prstGeom>
          <a:noFill/>
          <a:ln w="25400" algn="ctr">
            <a:solidFill>
              <a:srgbClr val="FF0000"/>
            </a:solidFill>
            <a:round/>
            <a:headEnd/>
            <a:tailEnd/>
          </a:ln>
          <a:effectLst/>
        </p:spPr>
        <p:txBody>
          <a:bodyPr anchor="ctr">
            <a:spAutoFit/>
          </a:bodyPr>
          <a:lstStyle/>
          <a:p>
            <a:endParaRPr lang="en-US"/>
          </a:p>
        </p:txBody>
      </p:sp>
      <p:sp>
        <p:nvSpPr>
          <p:cNvPr id="540683" name="Line 11"/>
          <p:cNvSpPr>
            <a:spLocks noChangeShapeType="1"/>
          </p:cNvSpPr>
          <p:nvPr/>
        </p:nvSpPr>
        <p:spPr bwMode="auto">
          <a:xfrm flipV="1">
            <a:off x="6804025" y="2565400"/>
            <a:ext cx="0" cy="503238"/>
          </a:xfrm>
          <a:prstGeom prst="line">
            <a:avLst/>
          </a:prstGeom>
          <a:noFill/>
          <a:ln w="50800">
            <a:solidFill>
              <a:srgbClr val="00CCFF"/>
            </a:solidFill>
            <a:round/>
            <a:headEnd/>
            <a:tailEnd/>
          </a:ln>
          <a:effectLst/>
        </p:spPr>
        <p:txBody>
          <a:bodyPr>
            <a:spAutoFit/>
          </a:bodyPr>
          <a:lstStyle/>
          <a:p>
            <a:endParaRPr lang="en-US"/>
          </a:p>
        </p:txBody>
      </p:sp>
      <p:sp>
        <p:nvSpPr>
          <p:cNvPr id="540679" name="Oval 7"/>
          <p:cNvSpPr>
            <a:spLocks noChangeArrowheads="1"/>
          </p:cNvSpPr>
          <p:nvPr/>
        </p:nvSpPr>
        <p:spPr bwMode="auto">
          <a:xfrm>
            <a:off x="6516688" y="2420938"/>
            <a:ext cx="287337" cy="431800"/>
          </a:xfrm>
          <a:prstGeom prst="ellipse">
            <a:avLst/>
          </a:prstGeom>
          <a:noFill/>
          <a:ln w="25400" algn="ctr">
            <a:solidFill>
              <a:srgbClr val="FF0000"/>
            </a:solidFill>
            <a:round/>
            <a:headEnd/>
            <a:tailEnd/>
          </a:ln>
          <a:effectLst/>
        </p:spPr>
        <p:txBody>
          <a:bodyPr wrap="none" anchor="ctr">
            <a:spAutoFit/>
          </a:bodyPr>
          <a:lstStyle/>
          <a:p>
            <a:endParaRPr lang="en-US"/>
          </a:p>
        </p:txBody>
      </p:sp>
      <p:sp>
        <p:nvSpPr>
          <p:cNvPr id="540684" name="Text Box 12"/>
          <p:cNvSpPr txBox="1">
            <a:spLocks noChangeArrowheads="1"/>
          </p:cNvSpPr>
          <p:nvPr/>
        </p:nvSpPr>
        <p:spPr bwMode="auto">
          <a:xfrm>
            <a:off x="3276600" y="1484313"/>
            <a:ext cx="503238" cy="579437"/>
          </a:xfrm>
          <a:prstGeom prst="rect">
            <a:avLst/>
          </a:prstGeom>
          <a:noFill/>
          <a:ln w="25400" algn="ctr">
            <a:noFill/>
            <a:miter lim="800000"/>
            <a:headEnd/>
            <a:tailEnd/>
          </a:ln>
          <a:effectLst/>
        </p:spPr>
        <p:txBody>
          <a:bodyPr>
            <a:spAutoFit/>
          </a:bodyPr>
          <a:lstStyle/>
          <a:p>
            <a:pPr marL="342900" indent="-342900" defTabSz="914400">
              <a:spcBef>
                <a:spcPct val="50000"/>
              </a:spcBef>
            </a:pPr>
            <a:r>
              <a:rPr lang="en-CA" sz="3200" b="1"/>
              <a:t>1</a:t>
            </a:r>
          </a:p>
        </p:txBody>
      </p:sp>
      <p:sp>
        <p:nvSpPr>
          <p:cNvPr id="540685" name="Text Box 13"/>
          <p:cNvSpPr txBox="1">
            <a:spLocks noChangeArrowheads="1"/>
          </p:cNvSpPr>
          <p:nvPr/>
        </p:nvSpPr>
        <p:spPr bwMode="auto">
          <a:xfrm>
            <a:off x="8029575" y="1484313"/>
            <a:ext cx="503238" cy="579437"/>
          </a:xfrm>
          <a:prstGeom prst="rect">
            <a:avLst/>
          </a:prstGeom>
          <a:noFill/>
          <a:ln w="25400" algn="ctr">
            <a:noFill/>
            <a:miter lim="800000"/>
            <a:headEnd/>
            <a:tailEnd/>
          </a:ln>
          <a:effectLst/>
        </p:spPr>
        <p:txBody>
          <a:bodyPr>
            <a:spAutoFit/>
          </a:bodyPr>
          <a:lstStyle/>
          <a:p>
            <a:pPr marL="342900" indent="-342900" defTabSz="914400">
              <a:spcBef>
                <a:spcPct val="50000"/>
              </a:spcBef>
            </a:pPr>
            <a:r>
              <a:rPr lang="en-CA" sz="3200" b="1"/>
              <a:t>2</a:t>
            </a:r>
          </a:p>
        </p:txBody>
      </p:sp>
      <p:sp>
        <p:nvSpPr>
          <p:cNvPr id="540686" name="Text Box 14"/>
          <p:cNvSpPr txBox="1">
            <a:spLocks noChangeArrowheads="1"/>
          </p:cNvSpPr>
          <p:nvPr/>
        </p:nvSpPr>
        <p:spPr bwMode="auto">
          <a:xfrm>
            <a:off x="8029575" y="3929063"/>
            <a:ext cx="503238" cy="579437"/>
          </a:xfrm>
          <a:prstGeom prst="rect">
            <a:avLst/>
          </a:prstGeom>
          <a:noFill/>
          <a:ln w="25400" algn="ctr">
            <a:noFill/>
            <a:miter lim="800000"/>
            <a:headEnd/>
            <a:tailEnd/>
          </a:ln>
          <a:effectLst/>
        </p:spPr>
        <p:txBody>
          <a:bodyPr>
            <a:spAutoFit/>
          </a:bodyPr>
          <a:lstStyle/>
          <a:p>
            <a:pPr marL="342900" indent="-342900" defTabSz="914400">
              <a:spcBef>
                <a:spcPct val="50000"/>
              </a:spcBef>
            </a:pPr>
            <a:r>
              <a:rPr lang="en-CA" sz="3200" b="1"/>
              <a:t>3</a:t>
            </a:r>
          </a:p>
        </p:txBody>
      </p:sp>
      <p:sp>
        <p:nvSpPr>
          <p:cNvPr id="540687" name="AutoShape 15"/>
          <p:cNvSpPr>
            <a:spLocks/>
          </p:cNvSpPr>
          <p:nvPr/>
        </p:nvSpPr>
        <p:spPr bwMode="auto">
          <a:xfrm>
            <a:off x="1692275" y="3883025"/>
            <a:ext cx="3155950" cy="941388"/>
          </a:xfrm>
          <a:prstGeom prst="borderCallout1">
            <a:avLst>
              <a:gd name="adj1" fmla="val 12144"/>
              <a:gd name="adj2" fmla="val 102417"/>
              <a:gd name="adj3" fmla="val -120069"/>
              <a:gd name="adj4" fmla="val 207194"/>
            </a:avLst>
          </a:prstGeom>
          <a:solidFill>
            <a:srgbClr val="FFFF99"/>
          </a:solidFill>
          <a:ln w="25400" algn="ctr">
            <a:solidFill>
              <a:schemeClr val="tx1"/>
            </a:solidFill>
            <a:miter lim="800000"/>
            <a:headEnd/>
            <a:tailEnd/>
          </a:ln>
          <a:effectLst/>
        </p:spPr>
        <p:txBody>
          <a:bodyPr>
            <a:spAutoFit/>
          </a:bodyPr>
          <a:lstStyle/>
          <a:p>
            <a:pPr algn="l" defTabSz="914400"/>
            <a:r>
              <a:rPr lang="en-CA" sz="1800"/>
              <a:t>Wet pipe triggered when sprinkler head is melted by sufficient heat</a:t>
            </a:r>
          </a:p>
        </p:txBody>
      </p:sp>
      <p:sp>
        <p:nvSpPr>
          <p:cNvPr id="540688" name="Rectangle 16"/>
          <p:cNvSpPr>
            <a:spLocks noChangeArrowheads="1"/>
          </p:cNvSpPr>
          <p:nvPr/>
        </p:nvSpPr>
        <p:spPr bwMode="auto">
          <a:xfrm>
            <a:off x="2332038" y="1557338"/>
            <a:ext cx="1087437" cy="396875"/>
          </a:xfrm>
          <a:prstGeom prst="rect">
            <a:avLst/>
          </a:prstGeom>
          <a:noFill/>
          <a:ln w="25400" algn="ctr">
            <a:noFill/>
            <a:miter lim="800000"/>
            <a:headEnd/>
            <a:tailEnd/>
          </a:ln>
          <a:effectLst/>
        </p:spPr>
        <p:txBody>
          <a:bodyPr wrap="none">
            <a:spAutoFit/>
          </a:bodyPr>
          <a:lstStyle/>
          <a:p>
            <a:pPr marL="342900" indent="-342900" defTabSz="914400"/>
            <a:r>
              <a:rPr lang="en-CA"/>
              <a:t>dry pipe</a:t>
            </a:r>
          </a:p>
        </p:txBody>
      </p:sp>
      <p:sp>
        <p:nvSpPr>
          <p:cNvPr id="540689" name="Rectangle 17"/>
          <p:cNvSpPr>
            <a:spLocks noChangeArrowheads="1"/>
          </p:cNvSpPr>
          <p:nvPr/>
        </p:nvSpPr>
        <p:spPr bwMode="auto">
          <a:xfrm>
            <a:off x="7019925" y="1557338"/>
            <a:ext cx="1130300" cy="396875"/>
          </a:xfrm>
          <a:prstGeom prst="rect">
            <a:avLst/>
          </a:prstGeom>
          <a:noFill/>
          <a:ln w="25400" algn="ctr">
            <a:noFill/>
            <a:miter lim="800000"/>
            <a:headEnd/>
            <a:tailEnd/>
          </a:ln>
          <a:effectLst/>
        </p:spPr>
        <p:txBody>
          <a:bodyPr wrap="none">
            <a:spAutoFit/>
          </a:bodyPr>
          <a:lstStyle/>
          <a:p>
            <a:pPr marL="342900" indent="-342900" defTabSz="914400"/>
            <a:r>
              <a:rPr lang="en-CA"/>
              <a:t>wet pipe</a:t>
            </a:r>
          </a:p>
        </p:txBody>
      </p:sp>
      <p:sp>
        <p:nvSpPr>
          <p:cNvPr id="540690" name="Line 18"/>
          <p:cNvSpPr>
            <a:spLocks noChangeShapeType="1"/>
          </p:cNvSpPr>
          <p:nvPr/>
        </p:nvSpPr>
        <p:spPr bwMode="auto">
          <a:xfrm>
            <a:off x="8243888" y="2565400"/>
            <a:ext cx="0" cy="287338"/>
          </a:xfrm>
          <a:prstGeom prst="line">
            <a:avLst/>
          </a:prstGeom>
          <a:noFill/>
          <a:ln w="38100">
            <a:solidFill>
              <a:srgbClr val="FF0000"/>
            </a:solidFill>
            <a:round/>
            <a:headEnd/>
            <a:tailEnd/>
          </a:ln>
          <a:effectLst/>
        </p:spPr>
        <p:txBody>
          <a:bodyPr>
            <a:spAutoFit/>
          </a:bodyPr>
          <a:lstStyle/>
          <a:p>
            <a:endParaRPr lang="en-US"/>
          </a:p>
        </p:txBody>
      </p:sp>
      <p:sp>
        <p:nvSpPr>
          <p:cNvPr id="540691" name="Rectangle 19"/>
          <p:cNvSpPr>
            <a:spLocks noChangeArrowheads="1"/>
          </p:cNvSpPr>
          <p:nvPr/>
        </p:nvSpPr>
        <p:spPr bwMode="auto">
          <a:xfrm>
            <a:off x="323850" y="4903788"/>
            <a:ext cx="4535488" cy="1190625"/>
          </a:xfrm>
          <a:prstGeom prst="rect">
            <a:avLst/>
          </a:prstGeom>
          <a:noFill/>
          <a:ln w="25400" algn="ctr">
            <a:noFill/>
            <a:miter lim="800000"/>
            <a:headEnd/>
            <a:tailEnd/>
          </a:ln>
          <a:effectLst/>
        </p:spPr>
        <p:txBody>
          <a:bodyPr>
            <a:spAutoFit/>
          </a:bodyPr>
          <a:lstStyle/>
          <a:p>
            <a:pPr defTabSz="914400"/>
            <a:r>
              <a:rPr lang="en-CA" sz="1800"/>
              <a:t>Most appropriate option for environments with both computers and humans because there is time to deactivate the alarm between stages 2 and 3.</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ooter Placeholder 3"/>
          <p:cNvSpPr>
            <a:spLocks noGrp="1"/>
          </p:cNvSpPr>
          <p:nvPr>
            <p:ph type="ftr" sz="quarter" idx="10"/>
          </p:nvPr>
        </p:nvSpPr>
        <p:spPr/>
        <p:txBody>
          <a:bodyPr/>
          <a:lstStyle/>
          <a:p>
            <a:endParaRPr lang="en-CA" dirty="0"/>
          </a:p>
          <a:p>
            <a:endParaRPr lang="en-US" dirty="0"/>
          </a:p>
        </p:txBody>
      </p:sp>
      <p:sp>
        <p:nvSpPr>
          <p:cNvPr id="25" name="Slide Number Placeholder 4"/>
          <p:cNvSpPr>
            <a:spLocks noGrp="1"/>
          </p:cNvSpPr>
          <p:nvPr>
            <p:ph type="sldNum" sz="quarter" idx="11"/>
          </p:nvPr>
        </p:nvSpPr>
        <p:spPr/>
        <p:txBody>
          <a:bodyPr/>
          <a:lstStyle/>
          <a:p>
            <a:fld id="{C8B5FF30-96CA-4847-B9B6-1BA95591355A}" type="slidenum">
              <a:rPr lang="en-US"/>
              <a:pPr/>
              <a:t>51</a:t>
            </a:fld>
            <a:endParaRPr lang="en-US"/>
          </a:p>
        </p:txBody>
      </p:sp>
      <p:sp>
        <p:nvSpPr>
          <p:cNvPr id="532482" name="Rectangle 2"/>
          <p:cNvSpPr>
            <a:spLocks noGrp="1" noChangeArrowheads="1"/>
          </p:cNvSpPr>
          <p:nvPr>
            <p:ph type="title"/>
          </p:nvPr>
        </p:nvSpPr>
        <p:spPr>
          <a:ln/>
        </p:spPr>
        <p:txBody>
          <a:bodyPr/>
          <a:lstStyle/>
          <a:p>
            <a:r>
              <a:rPr lang="en-CA" dirty="0" smtClean="0"/>
              <a:t>Summary</a:t>
            </a:r>
            <a:endParaRPr lang="en-CA" dirty="0"/>
          </a:p>
        </p:txBody>
      </p:sp>
      <p:graphicFrame>
        <p:nvGraphicFramePr>
          <p:cNvPr id="532509" name="Group 29"/>
          <p:cNvGraphicFramePr>
            <a:graphicFrameLocks noGrp="1"/>
          </p:cNvGraphicFramePr>
          <p:nvPr>
            <p:ph idx="1"/>
          </p:nvPr>
        </p:nvGraphicFramePr>
        <p:xfrm>
          <a:off x="457200" y="1447800"/>
          <a:ext cx="8077200" cy="4146106"/>
        </p:xfrm>
        <a:graphic>
          <a:graphicData uri="http://schemas.openxmlformats.org/drawingml/2006/table">
            <a:tbl>
              <a:tblPr/>
              <a:tblGrid>
                <a:gridCol w="1450975"/>
                <a:gridCol w="3933825"/>
                <a:gridCol w="2692400"/>
              </a:tblGrid>
              <a:tr h="7445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800" b="1" i="0" u="none" strike="noStrike" cap="none" normalizeH="0" baseline="0" smtClean="0">
                          <a:ln>
                            <a:noFill/>
                          </a:ln>
                          <a:solidFill>
                            <a:schemeClr val="tx1"/>
                          </a:solidFill>
                          <a:effectLst/>
                          <a:latin typeface="Arial" charset="0"/>
                        </a:rPr>
                        <a:t>Wet pipe</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800" b="0" i="0" u="none" strike="noStrike" cap="none" normalizeH="0" baseline="0" smtClean="0">
                          <a:ln>
                            <a:noFill/>
                          </a:ln>
                          <a:solidFill>
                            <a:schemeClr val="tx1"/>
                          </a:solidFill>
                          <a:effectLst/>
                          <a:latin typeface="Arial" charset="0"/>
                        </a:rPr>
                        <a:t>Always full of water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800" b="0" i="0" u="none" strike="noStrike" cap="none" normalizeH="0" baseline="0" smtClean="0">
                          <a:ln>
                            <a:noFill/>
                          </a:ln>
                          <a:solidFill>
                            <a:schemeClr val="tx1"/>
                          </a:solidFill>
                          <a:effectLst/>
                          <a:latin typeface="Arial" charset="0"/>
                        </a:rPr>
                        <a:t>Immediate</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8163">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800" b="1" i="0" u="none" strike="noStrike" cap="none" normalizeH="0" baseline="0" smtClean="0">
                          <a:ln>
                            <a:noFill/>
                          </a:ln>
                          <a:solidFill>
                            <a:schemeClr val="tx1"/>
                          </a:solidFill>
                          <a:effectLst/>
                          <a:latin typeface="Arial" charset="0"/>
                        </a:rPr>
                        <a:t>Dry pipe</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800" b="0" i="0" u="none" strike="noStrike" cap="none" normalizeH="0" baseline="0" smtClean="0">
                          <a:ln>
                            <a:noFill/>
                          </a:ln>
                          <a:solidFill>
                            <a:schemeClr val="tx1"/>
                          </a:solidFill>
                          <a:effectLst/>
                          <a:latin typeface="Arial" charset="0"/>
                        </a:rPr>
                        <a:t>Compressed air, air escapes opening a valve, pipes fill and discharge water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800" b="0" i="0" u="none" strike="noStrike" cap="none" normalizeH="0" baseline="0" smtClean="0">
                          <a:ln>
                            <a:noFill/>
                          </a:ln>
                          <a:solidFill>
                            <a:schemeClr val="tx1"/>
                          </a:solidFill>
                          <a:effectLst/>
                          <a:latin typeface="Arial" charset="0"/>
                        </a:rPr>
                        <a:t>Air escapes first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6375">
                <a:tc v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800" b="0" i="0" u="none" strike="noStrike" cap="none" normalizeH="0" baseline="0" smtClean="0">
                          <a:ln>
                            <a:noFill/>
                          </a:ln>
                          <a:solidFill>
                            <a:schemeClr val="tx1"/>
                          </a:solidFill>
                          <a:effectLst/>
                          <a:latin typeface="Arial" charset="0"/>
                        </a:rPr>
                        <a:t>Deluge:  dry pipe system which uses larger pipes and more water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US"/>
                    </a:p>
                  </a:txBody>
                  <a:tcPr/>
                </a:tc>
              </a:tr>
              <a:tr h="7461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800" b="1" i="0" u="none" strike="noStrike" cap="none" normalizeH="0" baseline="0" smtClean="0">
                          <a:ln>
                            <a:noFill/>
                          </a:ln>
                          <a:solidFill>
                            <a:schemeClr val="tx1"/>
                          </a:solidFill>
                          <a:effectLst/>
                          <a:latin typeface="Arial" charset="0"/>
                        </a:rPr>
                        <a:t>Preaction system</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800" b="0" i="0" u="none" strike="noStrike" cap="none" normalizeH="0" baseline="0" smtClean="0">
                          <a:ln>
                            <a:noFill/>
                          </a:ln>
                          <a:solidFill>
                            <a:schemeClr val="tx1"/>
                          </a:solidFill>
                          <a:effectLst/>
                          <a:latin typeface="Arial" charset="0"/>
                        </a:rPr>
                        <a:t>Combination dry pipe / wet pipe system</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800" b="0" i="0" u="none" strike="noStrike" cap="none" normalizeH="0" baseline="0" smtClean="0">
                          <a:ln>
                            <a:noFill/>
                          </a:ln>
                          <a:solidFill>
                            <a:schemeClr val="tx1"/>
                          </a:solidFill>
                          <a:effectLst/>
                          <a:latin typeface="Arial" charset="0"/>
                        </a:rPr>
                        <a:t>Dry pipe until early stages of fire when pipe fills with water</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800" b="0" i="0" u="none" strike="noStrike" cap="none" normalizeH="0" baseline="0" smtClean="0">
                          <a:ln>
                            <a:noFill/>
                          </a:ln>
                          <a:solidFill>
                            <a:schemeClr val="tx1"/>
                          </a:solidFill>
                          <a:effectLst/>
                          <a:latin typeface="Arial" charset="0"/>
                        </a:rPr>
                        <a:t>Wet pipe triggered when sprinkler head is triggered by heat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800" b="0" i="0" u="none" strike="noStrike" cap="none" normalizeH="0" baseline="0" smtClean="0">
                          <a:ln>
                            <a:noFill/>
                          </a:ln>
                          <a:solidFill>
                            <a:schemeClr val="tx1"/>
                          </a:solidFill>
                          <a:effectLst/>
                          <a:latin typeface="Arial" charset="0"/>
                        </a:rPr>
                        <a:t>Delayed, can be turned off in time to prevent damage to computers</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CA"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solidFill>
                  </a:tcPr>
                </a:tc>
              </a:tr>
            </a:tbl>
          </a:graphicData>
        </a:graphic>
      </p:graphicFrame>
      <p:pic>
        <p:nvPicPr>
          <p:cNvPr id="532508" name="Picture 28" descr="MCj04325260000[1]"/>
          <p:cNvPicPr>
            <a:picLocks noChangeAspect="1" noChangeArrowheads="1"/>
          </p:cNvPicPr>
          <p:nvPr/>
        </p:nvPicPr>
        <p:blipFill>
          <a:blip r:embed="rId3"/>
          <a:srcRect/>
          <a:stretch>
            <a:fillRect/>
          </a:stretch>
        </p:blipFill>
        <p:spPr bwMode="auto">
          <a:xfrm>
            <a:off x="8243888" y="188913"/>
            <a:ext cx="798512" cy="798512"/>
          </a:xfrm>
          <a:prstGeom prst="rect">
            <a:avLst/>
          </a:prstGeom>
          <a:noFill/>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Footer Placeholder 5"/>
          <p:cNvSpPr>
            <a:spLocks noGrp="1"/>
          </p:cNvSpPr>
          <p:nvPr>
            <p:ph type="ftr" sz="quarter" idx="10"/>
          </p:nvPr>
        </p:nvSpPr>
        <p:spPr/>
        <p:txBody>
          <a:bodyPr/>
          <a:lstStyle/>
          <a:p>
            <a:endParaRPr lang="en-CA" dirty="0"/>
          </a:p>
          <a:p>
            <a:endParaRPr lang="en-US" dirty="0"/>
          </a:p>
        </p:txBody>
      </p:sp>
      <p:sp>
        <p:nvSpPr>
          <p:cNvPr id="75" name="Slide Number Placeholder 6"/>
          <p:cNvSpPr>
            <a:spLocks noGrp="1"/>
          </p:cNvSpPr>
          <p:nvPr>
            <p:ph type="sldNum" sz="quarter" idx="11"/>
          </p:nvPr>
        </p:nvSpPr>
        <p:spPr/>
        <p:txBody>
          <a:bodyPr/>
          <a:lstStyle/>
          <a:p>
            <a:fld id="{420E00DF-DF48-44E7-8F76-B609F7D5AAEA}" type="slidenum">
              <a:rPr lang="en-US"/>
              <a:pPr/>
              <a:t>52</a:t>
            </a:fld>
            <a:endParaRPr lang="en-US"/>
          </a:p>
        </p:txBody>
      </p:sp>
      <p:sp>
        <p:nvSpPr>
          <p:cNvPr id="531458" name="Rectangle 2"/>
          <p:cNvSpPr>
            <a:spLocks noGrp="1" noChangeArrowheads="1"/>
          </p:cNvSpPr>
          <p:nvPr>
            <p:ph type="title"/>
          </p:nvPr>
        </p:nvSpPr>
        <p:spPr>
          <a:ln/>
        </p:spPr>
        <p:txBody>
          <a:bodyPr>
            <a:normAutofit fontScale="90000"/>
          </a:bodyPr>
          <a:lstStyle/>
          <a:p>
            <a:r>
              <a:rPr lang="en-CA"/>
              <a:t>Fire Stages and</a:t>
            </a:r>
            <a:br>
              <a:rPr lang="en-CA"/>
            </a:br>
            <a:r>
              <a:rPr lang="en-CA"/>
              <a:t>Fire Extinguisher types</a:t>
            </a:r>
          </a:p>
        </p:txBody>
      </p:sp>
      <p:graphicFrame>
        <p:nvGraphicFramePr>
          <p:cNvPr id="531570" name="Group 114"/>
          <p:cNvGraphicFramePr>
            <a:graphicFrameLocks noGrp="1"/>
          </p:cNvGraphicFramePr>
          <p:nvPr>
            <p:ph sz="quarter" idx="2"/>
          </p:nvPr>
        </p:nvGraphicFramePr>
        <p:xfrm>
          <a:off x="468313" y="3141663"/>
          <a:ext cx="8424862" cy="3036888"/>
        </p:xfrm>
        <a:graphic>
          <a:graphicData uri="http://schemas.openxmlformats.org/drawingml/2006/table">
            <a:tbl>
              <a:tblPr/>
              <a:tblGrid>
                <a:gridCol w="738187"/>
                <a:gridCol w="1477963"/>
                <a:gridCol w="2070100"/>
                <a:gridCol w="1330325"/>
                <a:gridCol w="2808287"/>
              </a:tblGrid>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Class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Type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Remember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Examples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Suppression</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r>
              <a:tr h="433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A</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Combustibles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A</a:t>
                      </a:r>
                      <a:r>
                        <a:rPr kumimoji="0" lang="en-CA" sz="1600" b="0" i="0" u="none" strike="noStrike" cap="none" normalizeH="0" baseline="0" smtClean="0">
                          <a:ln>
                            <a:noFill/>
                          </a:ln>
                          <a:solidFill>
                            <a:schemeClr val="tx1"/>
                          </a:solidFill>
                          <a:effectLst/>
                          <a:latin typeface="Arial" charset="0"/>
                        </a:rPr>
                        <a:t>ll combustibles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Paper, wood</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Water, soda acid</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6445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B</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Liquids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B</a:t>
                      </a:r>
                      <a:r>
                        <a:rPr kumimoji="0" lang="en-CA" sz="1600" b="0" i="0" u="none" strike="noStrike" cap="none" normalizeH="0" baseline="0" smtClean="0">
                          <a:ln>
                            <a:noFill/>
                          </a:ln>
                          <a:solidFill>
                            <a:schemeClr val="tx1"/>
                          </a:solidFill>
                          <a:effectLst/>
                          <a:latin typeface="Arial" charset="0"/>
                        </a:rPr>
                        <a:t>urnable liquids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Gas, oil</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CO2, Halon, soda acid</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6127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C</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Electricals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C</a:t>
                      </a:r>
                      <a:r>
                        <a:rPr kumimoji="0" lang="en-CA" sz="1600" b="0" i="0" u="none" strike="noStrike" cap="none" normalizeH="0" baseline="0" smtClean="0">
                          <a:ln>
                            <a:noFill/>
                          </a:ln>
                          <a:solidFill>
                            <a:schemeClr val="tx1"/>
                          </a:solidFill>
                          <a:effectLst/>
                          <a:latin typeface="Arial" charset="0"/>
                        </a:rPr>
                        <a:t>omputers and electrical</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Computer equipment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CO2, Halon (turn off electricity first)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683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D</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Metal</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a:t>
                      </a:r>
                      <a:r>
                        <a:rPr kumimoji="0" lang="en-CA" sz="1600" b="1" i="0" u="none" strike="noStrike" cap="none" normalizeH="0" baseline="0" smtClean="0">
                          <a:ln>
                            <a:noFill/>
                          </a:ln>
                          <a:solidFill>
                            <a:schemeClr val="tx1"/>
                          </a:solidFill>
                          <a:effectLst/>
                          <a:latin typeface="Arial" charset="0"/>
                        </a:rPr>
                        <a:t>D</a:t>
                      </a:r>
                      <a:r>
                        <a:rPr kumimoji="0" lang="en-CA" sz="1600" b="0" i="0" u="none" strike="noStrike" cap="none" normalizeH="0" baseline="0" smtClean="0">
                          <a:ln>
                            <a:noFill/>
                          </a:ln>
                          <a:solidFill>
                            <a:schemeClr val="tx1"/>
                          </a:solidFill>
                          <a:effectLst/>
                          <a:latin typeface="Arial" charset="0"/>
                        </a:rPr>
                        <a:t>a rest  (Metal)</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Metal</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Dry powder * Less common, not on CISSP</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254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K</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CA" sz="16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Kitchen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Grease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CA" sz="16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531497" name="Text Box 41"/>
          <p:cNvSpPr txBox="1">
            <a:spLocks noChangeArrowheads="1"/>
          </p:cNvSpPr>
          <p:nvPr/>
        </p:nvSpPr>
        <p:spPr bwMode="auto">
          <a:xfrm>
            <a:off x="5940425" y="188913"/>
            <a:ext cx="2808288" cy="366712"/>
          </a:xfrm>
          <a:prstGeom prst="rect">
            <a:avLst/>
          </a:prstGeom>
          <a:noFill/>
          <a:ln w="9525">
            <a:noFill/>
            <a:miter lim="800000"/>
            <a:headEnd/>
            <a:tailEnd/>
          </a:ln>
          <a:effectLst/>
        </p:spPr>
        <p:txBody>
          <a:bodyPr>
            <a:spAutoFit/>
          </a:bodyPr>
          <a:lstStyle/>
          <a:p>
            <a:pPr algn="l">
              <a:spcBef>
                <a:spcPct val="50000"/>
              </a:spcBef>
            </a:pPr>
            <a:endParaRPr lang="en-CA" sz="1800"/>
          </a:p>
        </p:txBody>
      </p:sp>
      <p:graphicFrame>
        <p:nvGraphicFramePr>
          <p:cNvPr id="531537" name="Group 81"/>
          <p:cNvGraphicFramePr>
            <a:graphicFrameLocks noGrp="1"/>
          </p:cNvGraphicFramePr>
          <p:nvPr>
            <p:ph sz="quarter" idx="3"/>
          </p:nvPr>
        </p:nvGraphicFramePr>
        <p:xfrm>
          <a:off x="468313" y="1412875"/>
          <a:ext cx="5399087" cy="1620838"/>
        </p:xfrm>
        <a:graphic>
          <a:graphicData uri="http://schemas.openxmlformats.org/drawingml/2006/table">
            <a:tbl>
              <a:tblPr/>
              <a:tblGrid>
                <a:gridCol w="571500"/>
                <a:gridCol w="1684337"/>
                <a:gridCol w="3143250"/>
              </a:tblGrid>
              <a:tr h="198438">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Stage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Description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32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Incipient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Air ionization, no smoke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F"/>
                    </a:solidFill>
                  </a:tcPr>
                </a:tc>
              </a:tr>
              <a:tr h="3365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Smoke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Visible smoke at point of ignition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r>
              <a:tr h="3381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Flame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Flame can be seen by naked eye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solidFill>
                  </a:tcPr>
                </a:tc>
              </a:tr>
              <a:tr h="3365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Heat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Everything in the area burns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CC"/>
                    </a:solidFill>
                  </a:tcPr>
                </a:tc>
              </a:tr>
            </a:tbl>
          </a:graphicData>
        </a:graphic>
      </p:graphicFrame>
      <p:pic>
        <p:nvPicPr>
          <p:cNvPr id="531571" name="Picture 115" descr="MCj04325260000[1]"/>
          <p:cNvPicPr>
            <a:picLocks noChangeAspect="1" noChangeArrowheads="1"/>
          </p:cNvPicPr>
          <p:nvPr/>
        </p:nvPicPr>
        <p:blipFill>
          <a:blip r:embed="rId3"/>
          <a:srcRect/>
          <a:stretch>
            <a:fillRect/>
          </a:stretch>
        </p:blipFill>
        <p:spPr bwMode="auto">
          <a:xfrm>
            <a:off x="7885113" y="260350"/>
            <a:ext cx="798512" cy="798513"/>
          </a:xfrm>
          <a:prstGeom prst="rect">
            <a:avLst/>
          </a:prstGeom>
          <a:noFill/>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2898" name="Rectangle 2"/>
          <p:cNvSpPr>
            <a:spLocks noGrp="1" noChangeArrowheads="1"/>
          </p:cNvSpPr>
          <p:nvPr>
            <p:ph type="title"/>
          </p:nvPr>
        </p:nvSpPr>
        <p:spPr>
          <a:ln/>
        </p:spPr>
        <p:txBody>
          <a:bodyPr>
            <a:normAutofit fontScale="90000"/>
          </a:bodyPr>
          <a:lstStyle/>
          <a:p>
            <a:r>
              <a:rPr lang="en-CA"/>
              <a:t>Fire Extinguishers</a:t>
            </a:r>
            <a:br>
              <a:rPr lang="en-CA"/>
            </a:br>
            <a:r>
              <a:rPr lang="en-CA"/>
              <a:t>Gas Discharge Systems</a:t>
            </a:r>
          </a:p>
        </p:txBody>
      </p:sp>
      <p:sp>
        <p:nvSpPr>
          <p:cNvPr id="592899" name="Rectangle 3"/>
          <p:cNvSpPr>
            <a:spLocks noGrp="1" noChangeArrowheads="1"/>
          </p:cNvSpPr>
          <p:nvPr>
            <p:ph idx="1"/>
          </p:nvPr>
        </p:nvSpPr>
        <p:spPr/>
        <p:txBody>
          <a:bodyPr/>
          <a:lstStyle/>
          <a:p>
            <a:pPr marL="266700" indent="-266700">
              <a:lnSpc>
                <a:spcPct val="80000"/>
              </a:lnSpc>
              <a:buNone/>
            </a:pPr>
            <a:r>
              <a:rPr lang="en-CA" sz="2000" dirty="0"/>
              <a:t>Gas discharge systems remove oxygen from air</a:t>
            </a:r>
          </a:p>
          <a:p>
            <a:pPr marL="266700" indent="-266700">
              <a:lnSpc>
                <a:spcPct val="80000"/>
              </a:lnSpc>
              <a:buFontTx/>
              <a:buChar char="•"/>
            </a:pPr>
            <a:r>
              <a:rPr lang="en-CA" sz="2000" dirty="0"/>
              <a:t>Makes environment human incompatible</a:t>
            </a:r>
          </a:p>
          <a:p>
            <a:pPr marL="266700" indent="-266700">
              <a:lnSpc>
                <a:spcPct val="80000"/>
              </a:lnSpc>
              <a:buFontTx/>
              <a:buChar char="•"/>
            </a:pPr>
            <a:r>
              <a:rPr lang="en-CA" sz="2000" dirty="0"/>
              <a:t>Use CO2, </a:t>
            </a:r>
            <a:r>
              <a:rPr lang="en-CA" sz="2000" dirty="0" err="1"/>
              <a:t>Halon</a:t>
            </a:r>
            <a:r>
              <a:rPr lang="en-CA" sz="2000" dirty="0"/>
              <a:t>, or FM-200 (</a:t>
            </a:r>
            <a:r>
              <a:rPr lang="en-CA" sz="2000" dirty="0" err="1"/>
              <a:t>Halon</a:t>
            </a:r>
            <a:r>
              <a:rPr lang="en-CA" sz="2000" dirty="0"/>
              <a:t> replacement)</a:t>
            </a:r>
          </a:p>
          <a:p>
            <a:pPr marL="266700" indent="-266700">
              <a:lnSpc>
                <a:spcPct val="80000"/>
              </a:lnSpc>
            </a:pPr>
            <a:endParaRPr lang="en-CA" sz="2000" dirty="0"/>
          </a:p>
          <a:p>
            <a:pPr marL="266700" indent="-266700">
              <a:lnSpc>
                <a:spcPct val="80000"/>
              </a:lnSpc>
              <a:buNone/>
            </a:pPr>
            <a:r>
              <a:rPr lang="en-CA" sz="2000" dirty="0"/>
              <a:t>The trouble with </a:t>
            </a:r>
            <a:r>
              <a:rPr lang="en-CA" sz="2000" b="1" dirty="0" err="1">
                <a:solidFill>
                  <a:schemeClr val="accent2"/>
                </a:solidFill>
              </a:rPr>
              <a:t>Halon</a:t>
            </a:r>
            <a:r>
              <a:rPr lang="en-CA" sz="2000" dirty="0"/>
              <a:t>:</a:t>
            </a:r>
          </a:p>
          <a:p>
            <a:pPr marL="266700" indent="-266700">
              <a:lnSpc>
                <a:spcPct val="80000"/>
              </a:lnSpc>
              <a:buFontTx/>
              <a:buChar char="•"/>
            </a:pPr>
            <a:r>
              <a:rPr lang="en-CA" sz="2000" dirty="0"/>
              <a:t>Toxic gas at 900F</a:t>
            </a:r>
          </a:p>
          <a:p>
            <a:pPr marL="266700" indent="-266700">
              <a:lnSpc>
                <a:spcPct val="80000"/>
              </a:lnSpc>
              <a:buFontTx/>
              <a:buChar char="•"/>
            </a:pPr>
            <a:r>
              <a:rPr lang="en-CA" sz="2000" dirty="0"/>
              <a:t>Not environmentally friendly</a:t>
            </a:r>
          </a:p>
          <a:p>
            <a:pPr marL="266700" indent="-266700">
              <a:lnSpc>
                <a:spcPct val="80000"/>
              </a:lnSpc>
              <a:buFontTx/>
              <a:buChar char="•"/>
            </a:pPr>
            <a:r>
              <a:rPr lang="en-CA" sz="2000" dirty="0"/>
              <a:t>EPA has banned </a:t>
            </a:r>
            <a:r>
              <a:rPr lang="en-CA" sz="2000" dirty="0" err="1"/>
              <a:t>Halon</a:t>
            </a:r>
            <a:r>
              <a:rPr lang="en-CA" sz="2000" dirty="0"/>
              <a:t> manufacture in the US</a:t>
            </a:r>
          </a:p>
          <a:p>
            <a:pPr marL="266700" indent="-266700">
              <a:lnSpc>
                <a:spcPct val="80000"/>
              </a:lnSpc>
              <a:buFontTx/>
              <a:buChar char="•"/>
            </a:pPr>
            <a:r>
              <a:rPr lang="en-CA" sz="2000" b="1" dirty="0">
                <a:solidFill>
                  <a:schemeClr val="accent2"/>
                </a:solidFill>
              </a:rPr>
              <a:t>Montreal Protocol</a:t>
            </a:r>
            <a:r>
              <a:rPr lang="en-CA" sz="2000" dirty="0"/>
              <a:t> – contact </a:t>
            </a:r>
            <a:r>
              <a:rPr lang="en-CA" sz="2000" dirty="0" err="1"/>
              <a:t>Halon</a:t>
            </a:r>
            <a:r>
              <a:rPr lang="en-CA" sz="2000" dirty="0"/>
              <a:t> recycling facility to refill a discharge system instead of contacting a vendor</a:t>
            </a:r>
          </a:p>
          <a:p>
            <a:pPr marL="266700" indent="-266700">
              <a:lnSpc>
                <a:spcPct val="80000"/>
              </a:lnSpc>
              <a:buFontTx/>
              <a:buChar char="•"/>
            </a:pPr>
            <a:r>
              <a:rPr lang="en-CA" sz="2000" dirty="0"/>
              <a:t>There are EPA-approved replacements for </a:t>
            </a:r>
            <a:r>
              <a:rPr lang="en-CA" sz="2000" dirty="0" err="1"/>
              <a:t>Halon</a:t>
            </a:r>
            <a:endParaRPr lang="en-CA" sz="2000" dirty="0"/>
          </a:p>
        </p:txBody>
      </p:sp>
      <p:sp>
        <p:nvSpPr>
          <p:cNvPr id="7" name="Slide Number Placeholder 4"/>
          <p:cNvSpPr>
            <a:spLocks noGrp="1"/>
          </p:cNvSpPr>
          <p:nvPr>
            <p:ph type="sldNum" sz="quarter" idx="12"/>
          </p:nvPr>
        </p:nvSpPr>
        <p:spPr>
          <a:prstGeom prst="rect">
            <a:avLst/>
          </a:prstGeom>
        </p:spPr>
        <p:txBody>
          <a:bodyPr/>
          <a:lstStyle/>
          <a:p>
            <a:fld id="{A10E5AF4-5741-460C-90CA-B66922B8A7CD}" type="slidenum">
              <a:rPr lang="en-US"/>
              <a:pPr/>
              <a:t>53</a:t>
            </a:fld>
            <a:endParaRPr lang="en-US"/>
          </a:p>
        </p:txBody>
      </p:sp>
      <p:sp>
        <p:nvSpPr>
          <p:cNvPr id="6"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sp>
        <p:nvSpPr>
          <p:cNvPr id="592937" name="Text Box 41"/>
          <p:cNvSpPr txBox="1">
            <a:spLocks noChangeArrowheads="1"/>
          </p:cNvSpPr>
          <p:nvPr/>
        </p:nvSpPr>
        <p:spPr bwMode="auto">
          <a:xfrm>
            <a:off x="5940425" y="188913"/>
            <a:ext cx="2808288" cy="366712"/>
          </a:xfrm>
          <a:prstGeom prst="rect">
            <a:avLst/>
          </a:prstGeom>
          <a:noFill/>
          <a:ln w="9525">
            <a:noFill/>
            <a:miter lim="800000"/>
            <a:headEnd/>
            <a:tailEnd/>
          </a:ln>
          <a:effectLst/>
        </p:spPr>
        <p:txBody>
          <a:bodyPr>
            <a:spAutoFit/>
          </a:bodyPr>
          <a:lstStyle/>
          <a:p>
            <a:pPr algn="l">
              <a:spcBef>
                <a:spcPct val="50000"/>
              </a:spcBef>
            </a:pPr>
            <a:endParaRPr lang="en-CA" sz="1800"/>
          </a:p>
        </p:txBody>
      </p:sp>
      <p:pic>
        <p:nvPicPr>
          <p:cNvPr id="592965" name="Picture 69" descr="MCj04325260000[1]"/>
          <p:cNvPicPr>
            <a:picLocks noChangeAspect="1" noChangeArrowheads="1"/>
          </p:cNvPicPr>
          <p:nvPr/>
        </p:nvPicPr>
        <p:blipFill>
          <a:blip r:embed="rId3"/>
          <a:srcRect/>
          <a:stretch>
            <a:fillRect/>
          </a:stretch>
        </p:blipFill>
        <p:spPr bwMode="auto">
          <a:xfrm>
            <a:off x="7858148" y="4286256"/>
            <a:ext cx="798512" cy="798512"/>
          </a:xfrm>
          <a:prstGeom prst="rect">
            <a:avLst/>
          </a:prstGeom>
          <a:noFill/>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6994" name="Rectangle 2"/>
          <p:cNvSpPr>
            <a:spLocks noGrp="1" noChangeArrowheads="1"/>
          </p:cNvSpPr>
          <p:nvPr>
            <p:ph type="title"/>
          </p:nvPr>
        </p:nvSpPr>
        <p:spPr>
          <a:ln/>
        </p:spPr>
        <p:txBody>
          <a:bodyPr>
            <a:normAutofit fontScale="90000"/>
          </a:bodyPr>
          <a:lstStyle/>
          <a:p>
            <a:r>
              <a:rPr lang="en-CA" dirty="0" smtClean="0"/>
              <a:t>Information </a:t>
            </a:r>
            <a:r>
              <a:rPr lang="en-CA" dirty="0"/>
              <a:t>protection and management services </a:t>
            </a:r>
          </a:p>
        </p:txBody>
      </p:sp>
      <p:sp>
        <p:nvSpPr>
          <p:cNvPr id="596995" name="Rectangle 3"/>
          <p:cNvSpPr>
            <a:spLocks noGrp="1" noChangeArrowheads="1"/>
          </p:cNvSpPr>
          <p:nvPr>
            <p:ph idx="1"/>
          </p:nvPr>
        </p:nvSpPr>
        <p:spPr/>
        <p:txBody>
          <a:bodyPr/>
          <a:lstStyle/>
          <a:p>
            <a:pPr>
              <a:buFontTx/>
              <a:buChar char="•"/>
            </a:pPr>
            <a:r>
              <a:rPr lang="en-CA"/>
              <a:t>managed services</a:t>
            </a:r>
          </a:p>
          <a:p>
            <a:pPr>
              <a:buFontTx/>
              <a:buChar char="•"/>
            </a:pPr>
            <a:r>
              <a:rPr lang="en-CA"/>
              <a:t>audits, drills, exercises and testing</a:t>
            </a:r>
          </a:p>
          <a:p>
            <a:pPr>
              <a:buFontTx/>
              <a:buChar char="•"/>
            </a:pPr>
            <a:r>
              <a:rPr lang="en-CA"/>
              <a:t>vulnerability and pen tests</a:t>
            </a:r>
          </a:p>
          <a:p>
            <a:pPr>
              <a:buFontTx/>
              <a:buChar char="•"/>
            </a:pPr>
            <a:r>
              <a:rPr lang="en-CA"/>
              <a:t>maintenance and service issues</a:t>
            </a:r>
          </a:p>
          <a:p>
            <a:pPr>
              <a:buFontTx/>
              <a:buChar char="•"/>
            </a:pPr>
            <a:r>
              <a:rPr lang="en-CA"/>
              <a:t>education training and awareness</a:t>
            </a:r>
          </a:p>
          <a:p>
            <a:endParaRPr lang="en-CA"/>
          </a:p>
        </p:txBody>
      </p:sp>
      <p:sp>
        <p:nvSpPr>
          <p:cNvPr id="6" name="Slide Number Placeholder 4"/>
          <p:cNvSpPr>
            <a:spLocks noGrp="1"/>
          </p:cNvSpPr>
          <p:nvPr>
            <p:ph type="sldNum" sz="quarter" idx="12"/>
          </p:nvPr>
        </p:nvSpPr>
        <p:spPr>
          <a:prstGeom prst="rect">
            <a:avLst/>
          </a:prstGeom>
        </p:spPr>
        <p:txBody>
          <a:bodyPr/>
          <a:lstStyle/>
          <a:p>
            <a:fld id="{999103C9-FA8B-4F4A-81B3-B958AEEDAC3F}" type="slidenum">
              <a:rPr lang="en-US"/>
              <a:pPr/>
              <a:t>54</a:t>
            </a:fld>
            <a:endParaRPr lang="en-US"/>
          </a:p>
        </p:txBody>
      </p:sp>
      <p:sp>
        <p:nvSpPr>
          <p:cNvPr id="5"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18" name="Rectangle 2"/>
          <p:cNvSpPr>
            <a:spLocks noGrp="1" noChangeArrowheads="1"/>
          </p:cNvSpPr>
          <p:nvPr>
            <p:ph type="title"/>
          </p:nvPr>
        </p:nvSpPr>
        <p:spPr/>
        <p:txBody>
          <a:bodyPr/>
          <a:lstStyle/>
          <a:p>
            <a:r>
              <a:rPr lang="en-CA" smtClean="0"/>
              <a:t>Managed Services</a:t>
            </a:r>
            <a:endParaRPr lang="en-CA" dirty="0"/>
          </a:p>
        </p:txBody>
      </p:sp>
      <p:sp>
        <p:nvSpPr>
          <p:cNvPr id="598019" name="Rectangle 3"/>
          <p:cNvSpPr>
            <a:spLocks noGrp="1" noChangeArrowheads="1"/>
          </p:cNvSpPr>
          <p:nvPr>
            <p:ph idx="1"/>
          </p:nvPr>
        </p:nvSpPr>
        <p:spPr/>
        <p:txBody>
          <a:bodyPr>
            <a:normAutofit fontScale="70000" lnSpcReduction="20000"/>
          </a:bodyPr>
          <a:lstStyle/>
          <a:p>
            <a:r>
              <a:rPr lang="en-CA" dirty="0" smtClean="0"/>
              <a:t>Threat</a:t>
            </a:r>
          </a:p>
          <a:p>
            <a:pPr lvl="1"/>
            <a:r>
              <a:rPr lang="en-CA" dirty="0" smtClean="0"/>
              <a:t>organization may contract out physical security services, and may have little control over vetting process and contracts with staff</a:t>
            </a:r>
          </a:p>
          <a:p>
            <a:pPr lvl="1"/>
            <a:r>
              <a:rPr lang="en-CA" dirty="0" smtClean="0"/>
              <a:t>Temporary situations such as office relocation, and scaffolding for repair work, may compromise security.</a:t>
            </a:r>
          </a:p>
          <a:p>
            <a:pPr lvl="1">
              <a:buNone/>
            </a:pPr>
            <a:endParaRPr lang="en-CA" dirty="0" smtClean="0"/>
          </a:p>
          <a:p>
            <a:r>
              <a:rPr lang="en-CA" dirty="0" smtClean="0"/>
              <a:t>Countermeasure</a:t>
            </a:r>
          </a:p>
          <a:p>
            <a:pPr lvl="1"/>
            <a:r>
              <a:rPr lang="en-CA" dirty="0" smtClean="0"/>
              <a:t>Contractor understands and is contractually bound to physical and procedural physical security requirements </a:t>
            </a:r>
          </a:p>
          <a:p>
            <a:pPr lvl="1"/>
            <a:r>
              <a:rPr lang="en-CA" dirty="0" smtClean="0"/>
              <a:t>Contracting organization is able to audit the services provided</a:t>
            </a:r>
          </a:p>
          <a:p>
            <a:pPr lvl="1"/>
            <a:r>
              <a:rPr lang="en-CA" dirty="0" smtClean="0"/>
              <a:t>There is a channel of communication between contracting authority and contractor to affect changes when needed</a:t>
            </a:r>
          </a:p>
        </p:txBody>
      </p:sp>
      <p:sp>
        <p:nvSpPr>
          <p:cNvPr id="6" name="Slide Number Placeholder 4"/>
          <p:cNvSpPr>
            <a:spLocks noGrp="1"/>
          </p:cNvSpPr>
          <p:nvPr>
            <p:ph type="sldNum" sz="quarter" idx="12"/>
          </p:nvPr>
        </p:nvSpPr>
        <p:spPr/>
        <p:txBody>
          <a:bodyPr/>
          <a:lstStyle/>
          <a:p>
            <a:fld id="{0D49F0D5-2A0B-4DF6-8FC1-87B5A791FEC6}" type="slidenum">
              <a:rPr lang="en-US" smtClean="0"/>
              <a:pPr/>
              <a:t>55</a:t>
            </a:fld>
            <a:endParaRPr lang="en-US"/>
          </a:p>
        </p:txBody>
      </p:sp>
      <p:sp>
        <p:nvSpPr>
          <p:cNvPr id="5"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9042" name="Rectangle 2"/>
          <p:cNvSpPr>
            <a:spLocks noGrp="1" noChangeArrowheads="1"/>
          </p:cNvSpPr>
          <p:nvPr>
            <p:ph type="title"/>
          </p:nvPr>
        </p:nvSpPr>
        <p:spPr/>
        <p:txBody>
          <a:bodyPr>
            <a:normAutofit fontScale="90000"/>
          </a:bodyPr>
          <a:lstStyle/>
          <a:p>
            <a:r>
              <a:rPr lang="en-CA" dirty="0" smtClean="0"/>
              <a:t>Audits, drills, exercises and testing</a:t>
            </a:r>
            <a:endParaRPr lang="en-CA" dirty="0"/>
          </a:p>
        </p:txBody>
      </p:sp>
      <p:sp>
        <p:nvSpPr>
          <p:cNvPr id="599043" name="Rectangle 3"/>
          <p:cNvSpPr>
            <a:spLocks noGrp="1" noChangeArrowheads="1"/>
          </p:cNvSpPr>
          <p:nvPr>
            <p:ph idx="1"/>
          </p:nvPr>
        </p:nvSpPr>
        <p:spPr/>
        <p:txBody>
          <a:bodyPr>
            <a:normAutofit fontScale="92500" lnSpcReduction="20000"/>
          </a:bodyPr>
          <a:lstStyle/>
          <a:p>
            <a:r>
              <a:rPr lang="en-CA" smtClean="0"/>
              <a:t>Physical security controls must be correctly implemented, and not allowed to relax</a:t>
            </a:r>
          </a:p>
          <a:p>
            <a:r>
              <a:rPr lang="en-CA" smtClean="0"/>
              <a:t>Audit compliance with security strategies</a:t>
            </a:r>
          </a:p>
          <a:p>
            <a:r>
              <a:rPr lang="en-CA" smtClean="0"/>
              <a:t>At an appropriate frequency, e.g. annually</a:t>
            </a:r>
          </a:p>
          <a:p>
            <a:r>
              <a:rPr lang="en-CA" smtClean="0"/>
              <a:t>Conducted when any significant breach of security or change in risk indicates audit may be needed</a:t>
            </a:r>
          </a:p>
          <a:p>
            <a:r>
              <a:rPr lang="en-CA" smtClean="0"/>
              <a:t>Audit may be paper based, may involve staff interviews, </a:t>
            </a:r>
            <a:endParaRPr lang="en-CA" dirty="0"/>
          </a:p>
        </p:txBody>
      </p:sp>
      <p:sp>
        <p:nvSpPr>
          <p:cNvPr id="6" name="Slide Number Placeholder 4"/>
          <p:cNvSpPr>
            <a:spLocks noGrp="1"/>
          </p:cNvSpPr>
          <p:nvPr>
            <p:ph type="sldNum" sz="quarter" idx="12"/>
          </p:nvPr>
        </p:nvSpPr>
        <p:spPr/>
        <p:txBody>
          <a:bodyPr/>
          <a:lstStyle/>
          <a:p>
            <a:fld id="{08D08F8C-0697-43FD-B6D6-954C8652ABD9}" type="slidenum">
              <a:rPr lang="en-US" smtClean="0"/>
              <a:pPr/>
              <a:t>56</a:t>
            </a:fld>
            <a:endParaRPr lang="en-US"/>
          </a:p>
        </p:txBody>
      </p:sp>
      <p:sp>
        <p:nvSpPr>
          <p:cNvPr id="5"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0066" name="Rectangle 2"/>
          <p:cNvSpPr>
            <a:spLocks noGrp="1" noChangeArrowheads="1"/>
          </p:cNvSpPr>
          <p:nvPr>
            <p:ph type="title"/>
          </p:nvPr>
        </p:nvSpPr>
        <p:spPr/>
        <p:txBody>
          <a:bodyPr>
            <a:normAutofit fontScale="90000"/>
          </a:bodyPr>
          <a:lstStyle/>
          <a:p>
            <a:r>
              <a:rPr lang="en-CA" dirty="0" smtClean="0"/>
              <a:t>Vulnerability and penetration tests </a:t>
            </a:r>
            <a:endParaRPr lang="en-CA" dirty="0"/>
          </a:p>
        </p:txBody>
      </p:sp>
      <p:sp>
        <p:nvSpPr>
          <p:cNvPr id="600067" name="Rectangle 3"/>
          <p:cNvSpPr>
            <a:spLocks noGrp="1" noChangeArrowheads="1"/>
          </p:cNvSpPr>
          <p:nvPr>
            <p:ph idx="1"/>
          </p:nvPr>
        </p:nvSpPr>
        <p:spPr/>
        <p:txBody>
          <a:bodyPr>
            <a:normAutofit fontScale="85000" lnSpcReduction="10000"/>
          </a:bodyPr>
          <a:lstStyle/>
          <a:p>
            <a:r>
              <a:rPr lang="en-CA" smtClean="0"/>
              <a:t>May be conducted as a part of initial procurement evaluation, and routinely as part of audit</a:t>
            </a:r>
          </a:p>
          <a:p>
            <a:r>
              <a:rPr lang="en-CA" smtClean="0"/>
              <a:t>Penetration tests may include attempts to enter the facility, or to subvert secure working practises</a:t>
            </a:r>
          </a:p>
          <a:p>
            <a:pPr lvl="1"/>
            <a:r>
              <a:rPr lang="en-CA" smtClean="0"/>
              <a:t>May use social engineering by posing as a legitimate member of staff</a:t>
            </a:r>
          </a:p>
          <a:p>
            <a:pPr lvl="1"/>
            <a:r>
              <a:rPr lang="en-CA" smtClean="0"/>
              <a:t>Testing procedures, for example, by not wearing required security pass</a:t>
            </a:r>
          </a:p>
          <a:p>
            <a:pPr lvl="1"/>
            <a:r>
              <a:rPr lang="en-CA" smtClean="0"/>
              <a:t>Attempting to tailgate through entry points</a:t>
            </a:r>
          </a:p>
          <a:p>
            <a:endParaRPr lang="en-CA" dirty="0"/>
          </a:p>
        </p:txBody>
      </p:sp>
      <p:sp>
        <p:nvSpPr>
          <p:cNvPr id="6" name="Slide Number Placeholder 4"/>
          <p:cNvSpPr>
            <a:spLocks noGrp="1"/>
          </p:cNvSpPr>
          <p:nvPr>
            <p:ph type="sldNum" sz="quarter" idx="12"/>
          </p:nvPr>
        </p:nvSpPr>
        <p:spPr/>
        <p:txBody>
          <a:bodyPr/>
          <a:lstStyle/>
          <a:p>
            <a:fld id="{355FDE49-9283-4B75-9AD0-6AC3B4CEB110}" type="slidenum">
              <a:rPr lang="en-US" smtClean="0"/>
              <a:pPr/>
              <a:t>57</a:t>
            </a:fld>
            <a:endParaRPr lang="en-US"/>
          </a:p>
        </p:txBody>
      </p:sp>
      <p:sp>
        <p:nvSpPr>
          <p:cNvPr id="5"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1090" name="Rectangle 2"/>
          <p:cNvSpPr>
            <a:spLocks noGrp="1" noChangeArrowheads="1"/>
          </p:cNvSpPr>
          <p:nvPr>
            <p:ph type="title"/>
          </p:nvPr>
        </p:nvSpPr>
        <p:spPr/>
        <p:txBody>
          <a:bodyPr>
            <a:normAutofit/>
          </a:bodyPr>
          <a:lstStyle/>
          <a:p>
            <a:r>
              <a:rPr lang="en-CA" dirty="0" smtClean="0"/>
              <a:t>Maintenance and service issues</a:t>
            </a:r>
            <a:endParaRPr lang="en-CA" dirty="0"/>
          </a:p>
        </p:txBody>
      </p:sp>
      <p:sp>
        <p:nvSpPr>
          <p:cNvPr id="601091" name="Rectangle 3"/>
          <p:cNvSpPr>
            <a:spLocks noGrp="1" noChangeArrowheads="1"/>
          </p:cNvSpPr>
          <p:nvPr>
            <p:ph type="body" idx="1"/>
          </p:nvPr>
        </p:nvSpPr>
        <p:spPr/>
        <p:txBody>
          <a:bodyPr>
            <a:normAutofit fontScale="62500" lnSpcReduction="20000"/>
          </a:bodyPr>
          <a:lstStyle/>
          <a:p>
            <a:r>
              <a:rPr lang="en-CA" dirty="0" smtClean="0"/>
              <a:t>Risk</a:t>
            </a:r>
          </a:p>
          <a:p>
            <a:pPr lvl="1"/>
            <a:r>
              <a:rPr lang="en-CA" dirty="0" smtClean="0"/>
              <a:t>Physical security protection mechanism may contain moving parts and be subject to the corrosive elements of the weather</a:t>
            </a:r>
          </a:p>
          <a:p>
            <a:r>
              <a:rPr lang="en-CA" dirty="0" smtClean="0"/>
              <a:t>Countermeasure</a:t>
            </a:r>
          </a:p>
          <a:p>
            <a:pPr lvl="1"/>
            <a:r>
              <a:rPr lang="en-CA" dirty="0" smtClean="0"/>
              <a:t>Security maintenance must address testing, maintaining and servicing these items</a:t>
            </a:r>
          </a:p>
          <a:p>
            <a:pPr lvl="1"/>
            <a:endParaRPr lang="en-CA" dirty="0" smtClean="0"/>
          </a:p>
          <a:p>
            <a:r>
              <a:rPr lang="en-CA" dirty="0" smtClean="0"/>
              <a:t>Risk</a:t>
            </a:r>
          </a:p>
          <a:p>
            <a:pPr lvl="1"/>
            <a:r>
              <a:rPr lang="en-CA" dirty="0" smtClean="0"/>
              <a:t>Employees defeat physical security controls for convenience</a:t>
            </a:r>
          </a:p>
          <a:p>
            <a:r>
              <a:rPr lang="en-CA" dirty="0" smtClean="0"/>
              <a:t>Countermeasure</a:t>
            </a:r>
          </a:p>
          <a:p>
            <a:pPr lvl="1"/>
            <a:r>
              <a:rPr lang="en-CA" dirty="0" smtClean="0"/>
              <a:t>Education, training and awareness programs</a:t>
            </a:r>
          </a:p>
          <a:p>
            <a:pPr lvl="1"/>
            <a:r>
              <a:rPr lang="en-CA" dirty="0" smtClean="0"/>
              <a:t>Can encourage staff to address physical and procedural security requirements</a:t>
            </a:r>
          </a:p>
          <a:p>
            <a:pPr lvl="1"/>
            <a:r>
              <a:rPr lang="en-CA" dirty="0" smtClean="0"/>
              <a:t>Measures can be demonstrated so staff can literally see the value to their value in protecting their organization</a:t>
            </a:r>
            <a:endParaRPr lang="en-CA" dirty="0"/>
          </a:p>
        </p:txBody>
      </p:sp>
      <p:sp>
        <p:nvSpPr>
          <p:cNvPr id="5" name="Footer Placeholder 3"/>
          <p:cNvSpPr>
            <a:spLocks noGrp="1"/>
          </p:cNvSpPr>
          <p:nvPr>
            <p:ph type="ftr" sz="quarter" idx="10"/>
          </p:nvPr>
        </p:nvSpPr>
        <p:spPr/>
        <p:txBody>
          <a:bodyPr/>
          <a:lstStyle/>
          <a:p>
            <a:endParaRPr lang="en-CA" smtClean="0"/>
          </a:p>
          <a:p>
            <a:endParaRPr lang="en-US" dirty="0"/>
          </a:p>
        </p:txBody>
      </p:sp>
      <p:sp>
        <p:nvSpPr>
          <p:cNvPr id="6" name="Slide Number Placeholder 4"/>
          <p:cNvSpPr>
            <a:spLocks noGrp="1"/>
          </p:cNvSpPr>
          <p:nvPr>
            <p:ph type="sldNum" sz="quarter" idx="12"/>
          </p:nvPr>
        </p:nvSpPr>
        <p:spPr/>
        <p:txBody>
          <a:bodyPr/>
          <a:lstStyle/>
          <a:p>
            <a:fld id="{C565391A-DA25-4B45-919F-ACC5D206A956}" type="slidenum">
              <a:rPr lang="en-US" smtClean="0"/>
              <a:pPr/>
              <a:t>58</a:t>
            </a:fld>
            <a:endParaRPr lang="en-US"/>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6" name="Rectangle 4"/>
          <p:cNvSpPr>
            <a:spLocks noGrp="1" noChangeArrowheads="1"/>
          </p:cNvSpPr>
          <p:nvPr>
            <p:ph type="title"/>
          </p:nvPr>
        </p:nvSpPr>
        <p:spPr/>
        <p:txBody>
          <a:bodyPr/>
          <a:lstStyle/>
          <a:p>
            <a:r>
              <a:rPr lang="en-CA" sz="2800" dirty="0" smtClean="0"/>
              <a:t>L06 </a:t>
            </a:r>
            <a:r>
              <a:rPr lang="en-CA" sz="2800" dirty="0"/>
              <a:t>Physical Security</a:t>
            </a:r>
          </a:p>
        </p:txBody>
      </p:sp>
      <p:sp>
        <p:nvSpPr>
          <p:cNvPr id="192517" name="Rectangle 5"/>
          <p:cNvSpPr>
            <a:spLocks noGrp="1" noChangeArrowheads="1"/>
          </p:cNvSpPr>
          <p:nvPr>
            <p:ph type="body" idx="1"/>
          </p:nvPr>
        </p:nvSpPr>
        <p:spPr/>
        <p:txBody>
          <a:bodyPr/>
          <a:lstStyle/>
          <a:p>
            <a:r>
              <a:rPr lang="en-CA" dirty="0"/>
              <a:t>Questions?  Comments</a:t>
            </a:r>
            <a:r>
              <a:rPr lang="en-CA" dirty="0" smtClean="0"/>
              <a:t>?</a:t>
            </a:r>
          </a:p>
          <a:p>
            <a:r>
              <a:rPr lang="en-CA" dirty="0" smtClean="0"/>
              <a:t>Review </a:t>
            </a:r>
            <a:r>
              <a:rPr lang="en-CA" dirty="0" smtClean="0">
                <a:hlinkClick r:id="rId3" action="ppaction://hlinksldjump"/>
              </a:rPr>
              <a:t>CISSP Expectations</a:t>
            </a:r>
            <a:endParaRPr lang="en-CA" dirty="0"/>
          </a:p>
        </p:txBody>
      </p:sp>
      <p:sp>
        <p:nvSpPr>
          <p:cNvPr id="4" name="Rectangle 5"/>
          <p:cNvSpPr>
            <a:spLocks noGrp="1" noChangeArrowheads="1"/>
          </p:cNvSpPr>
          <p:nvPr>
            <p:ph type="ftr" sz="quarter" idx="4294967295"/>
          </p:nvPr>
        </p:nvSpPr>
        <p:spPr>
          <a:xfrm>
            <a:off x="0" y="6245225"/>
            <a:ext cx="6481763" cy="476250"/>
          </a:xfrm>
          <a:prstGeom prst="rect">
            <a:avLst/>
          </a:prstGeom>
        </p:spPr>
        <p:txBody>
          <a:bodyPr/>
          <a:lstStyle/>
          <a:p>
            <a:endParaRPr lang="en-CA" dirty="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386" name="Rectangle 2"/>
          <p:cNvSpPr>
            <a:spLocks noGrp="1" noChangeArrowheads="1"/>
          </p:cNvSpPr>
          <p:nvPr>
            <p:ph type="title"/>
          </p:nvPr>
        </p:nvSpPr>
        <p:spPr/>
        <p:txBody>
          <a:bodyPr>
            <a:normAutofit fontScale="90000"/>
          </a:bodyPr>
          <a:lstStyle/>
          <a:p>
            <a:r>
              <a:rPr lang="en-CA" dirty="0" smtClean="0"/>
              <a:t>Physical Security Threats</a:t>
            </a:r>
            <a:br>
              <a:rPr lang="en-CA" dirty="0" smtClean="0"/>
            </a:br>
            <a:r>
              <a:rPr lang="en-CA" dirty="0" smtClean="0"/>
              <a:t>Natural</a:t>
            </a:r>
            <a:endParaRPr lang="en-CA" dirty="0"/>
          </a:p>
        </p:txBody>
      </p:sp>
      <p:sp>
        <p:nvSpPr>
          <p:cNvPr id="528387" name="Rectangle 3"/>
          <p:cNvSpPr>
            <a:spLocks noGrp="1" noChangeArrowheads="1"/>
          </p:cNvSpPr>
          <p:nvPr>
            <p:ph idx="1"/>
          </p:nvPr>
        </p:nvSpPr>
        <p:spPr/>
        <p:txBody>
          <a:bodyPr>
            <a:normAutofit/>
          </a:bodyPr>
          <a:lstStyle/>
          <a:p>
            <a:r>
              <a:rPr lang="en-CA" dirty="0" smtClean="0"/>
              <a:t>Weather</a:t>
            </a:r>
          </a:p>
          <a:p>
            <a:pPr lvl="1"/>
            <a:r>
              <a:rPr lang="en-CA" dirty="0" smtClean="0"/>
              <a:t>Storms, natural disasters</a:t>
            </a:r>
          </a:p>
          <a:p>
            <a:pPr lvl="1"/>
            <a:r>
              <a:rPr lang="en-CA" dirty="0" smtClean="0"/>
              <a:t>Flood, earthquakes, landslides etc</a:t>
            </a:r>
          </a:p>
          <a:p>
            <a:r>
              <a:rPr lang="en-CA" dirty="0" smtClean="0"/>
              <a:t>Severe weather may cause</a:t>
            </a:r>
          </a:p>
          <a:p>
            <a:pPr lvl="1"/>
            <a:r>
              <a:rPr lang="en-CA" dirty="0" smtClean="0"/>
              <a:t>Fire, flooding, structural damage, loss of communication, power outage, personnel hazards</a:t>
            </a:r>
          </a:p>
        </p:txBody>
      </p:sp>
      <p:sp>
        <p:nvSpPr>
          <p:cNvPr id="6" name="Slide Number Placeholder 4"/>
          <p:cNvSpPr>
            <a:spLocks noGrp="1"/>
          </p:cNvSpPr>
          <p:nvPr>
            <p:ph type="sldNum" sz="quarter" idx="12"/>
          </p:nvPr>
        </p:nvSpPr>
        <p:spPr/>
        <p:txBody>
          <a:bodyPr/>
          <a:lstStyle/>
          <a:p>
            <a:fld id="{88A71082-6653-4226-9D22-5C460589211B}" type="slidenum">
              <a:rPr lang="en-US" smtClean="0"/>
              <a:pPr/>
              <a:t>6</a:t>
            </a:fld>
            <a:endParaRPr lang="en-US"/>
          </a:p>
        </p:txBody>
      </p:sp>
      <p:sp>
        <p:nvSpPr>
          <p:cNvPr id="5"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sp>
        <p:nvSpPr>
          <p:cNvPr id="528390" name="Rectangle 6"/>
          <p:cNvSpPr>
            <a:spLocks noChangeArrowheads="1"/>
          </p:cNvSpPr>
          <p:nvPr/>
        </p:nvSpPr>
        <p:spPr bwMode="auto">
          <a:xfrm>
            <a:off x="6286512" y="1357298"/>
            <a:ext cx="2627313" cy="1123712"/>
          </a:xfrm>
          <a:prstGeom prst="roundRect">
            <a:avLst/>
          </a:prstGeom>
          <a:ln>
            <a:headEnd/>
            <a:tailEnd/>
          </a:ln>
        </p:spPr>
        <p:style>
          <a:lnRef idx="1">
            <a:schemeClr val="accent4"/>
          </a:lnRef>
          <a:fillRef idx="2">
            <a:schemeClr val="accent4"/>
          </a:fillRef>
          <a:effectRef idx="1">
            <a:schemeClr val="accent4"/>
          </a:effectRef>
          <a:fontRef idx="minor">
            <a:schemeClr val="dk1"/>
          </a:fontRef>
        </p:style>
        <p:txBody>
          <a:bodyPr anchor="ctr">
            <a:spAutoFit/>
          </a:bodyPr>
          <a:lstStyle/>
          <a:p>
            <a:pPr>
              <a:spcBef>
                <a:spcPct val="0"/>
              </a:spcBef>
            </a:pPr>
            <a:r>
              <a:rPr lang="en-CA" dirty="0"/>
              <a:t>Heating, Ventilation, Air Conditioning (HVAC)</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62" name="Rectangle 2"/>
          <p:cNvSpPr>
            <a:spLocks noGrp="1" noChangeArrowheads="1"/>
          </p:cNvSpPr>
          <p:nvPr>
            <p:ph type="title"/>
          </p:nvPr>
        </p:nvSpPr>
        <p:spPr/>
        <p:txBody>
          <a:bodyPr>
            <a:normAutofit fontScale="90000"/>
          </a:bodyPr>
          <a:lstStyle/>
          <a:p>
            <a:r>
              <a:rPr lang="en-CA" dirty="0" smtClean="0"/>
              <a:t>Internal and External Man Made Threats</a:t>
            </a:r>
            <a:endParaRPr lang="en-CA" dirty="0"/>
          </a:p>
        </p:txBody>
      </p:sp>
      <p:sp>
        <p:nvSpPr>
          <p:cNvPr id="552963" name="Rectangle 3"/>
          <p:cNvSpPr>
            <a:spLocks noGrp="1" noChangeArrowheads="1"/>
          </p:cNvSpPr>
          <p:nvPr>
            <p:ph idx="1"/>
          </p:nvPr>
        </p:nvSpPr>
        <p:spPr/>
        <p:txBody>
          <a:bodyPr>
            <a:normAutofit fontScale="62500" lnSpcReduction="20000"/>
          </a:bodyPr>
          <a:lstStyle/>
          <a:p>
            <a:r>
              <a:rPr lang="en-CA" dirty="0" smtClean="0"/>
              <a:t>Man made can be malicious or accidental:</a:t>
            </a:r>
          </a:p>
          <a:p>
            <a:pPr lvl="1"/>
            <a:r>
              <a:rPr lang="en-CA" dirty="0" smtClean="0"/>
              <a:t>Fire and smoke, water</a:t>
            </a:r>
          </a:p>
          <a:p>
            <a:pPr lvl="1"/>
            <a:r>
              <a:rPr lang="en-CA" dirty="0" smtClean="0"/>
              <a:t>Utility loss (power, HVAC, water)</a:t>
            </a:r>
          </a:p>
          <a:p>
            <a:pPr lvl="1"/>
            <a:r>
              <a:rPr lang="en-CA" dirty="0" smtClean="0"/>
              <a:t>Personnel loss (strikes, illness, access, transport)</a:t>
            </a:r>
          </a:p>
          <a:p>
            <a:r>
              <a:rPr lang="en-CA" dirty="0" smtClean="0"/>
              <a:t>Sabotage, physical attack, terror, war, theft, vandalism, riot, arson</a:t>
            </a:r>
          </a:p>
          <a:p>
            <a:r>
              <a:rPr lang="en-CA" dirty="0" smtClean="0"/>
              <a:t>Heightened security will be required in high risk situations</a:t>
            </a:r>
          </a:p>
          <a:p>
            <a:pPr lvl="1"/>
            <a:r>
              <a:rPr lang="en-CA" dirty="0" smtClean="0"/>
              <a:t>Strikes and labour disputes</a:t>
            </a:r>
          </a:p>
          <a:p>
            <a:pPr lvl="1"/>
            <a:r>
              <a:rPr lang="en-CA" dirty="0" smtClean="0"/>
              <a:t>Corporate downsizing, hostile take over</a:t>
            </a:r>
          </a:p>
          <a:p>
            <a:pPr lvl="1"/>
            <a:r>
              <a:rPr lang="en-CA" dirty="0" smtClean="0"/>
              <a:t>Bad publicity</a:t>
            </a:r>
          </a:p>
          <a:p>
            <a:pPr lvl="1"/>
            <a:r>
              <a:rPr lang="en-CA" dirty="0" smtClean="0"/>
              <a:t>Demonstrations, protests</a:t>
            </a:r>
          </a:p>
          <a:p>
            <a:pPr lvl="1"/>
            <a:r>
              <a:rPr lang="en-CA" dirty="0" smtClean="0"/>
              <a:t>Civil unrest</a:t>
            </a:r>
          </a:p>
          <a:p>
            <a:r>
              <a:rPr lang="en-CA" dirty="0" smtClean="0"/>
              <a:t>Thefts of laptops, USB keys, peripherals</a:t>
            </a:r>
          </a:p>
          <a:p>
            <a:r>
              <a:rPr lang="en-CA" dirty="0" smtClean="0"/>
              <a:t>Information theft from paper collection at printer and fax</a:t>
            </a:r>
          </a:p>
          <a:p>
            <a:r>
              <a:rPr lang="en-CA" dirty="0" smtClean="0"/>
              <a:t>Spilled drinks, errors</a:t>
            </a:r>
            <a:endParaRPr lang="en-CA" dirty="0"/>
          </a:p>
        </p:txBody>
      </p:sp>
      <p:sp>
        <p:nvSpPr>
          <p:cNvPr id="6" name="Slide Number Placeholder 4"/>
          <p:cNvSpPr>
            <a:spLocks noGrp="1"/>
          </p:cNvSpPr>
          <p:nvPr>
            <p:ph type="sldNum" sz="quarter" idx="12"/>
          </p:nvPr>
        </p:nvSpPr>
        <p:spPr/>
        <p:txBody>
          <a:bodyPr/>
          <a:lstStyle/>
          <a:p>
            <a:fld id="{9D9F7565-81BA-4836-8FB7-23E13A8356F3}" type="slidenum">
              <a:rPr lang="en-US" smtClean="0"/>
              <a:pPr/>
              <a:t>7</a:t>
            </a:fld>
            <a:endParaRPr lang="en-US"/>
          </a:p>
        </p:txBody>
      </p:sp>
      <p:sp>
        <p:nvSpPr>
          <p:cNvPr id="5" name="Footer Placeholder 3"/>
          <p:cNvSpPr>
            <a:spLocks noGrp="1"/>
          </p:cNvSpPr>
          <p:nvPr>
            <p:ph type="ftr" sz="quarter" idx="4294967295"/>
          </p:nvPr>
        </p:nvSpPr>
        <p:spPr>
          <a:xfrm>
            <a:off x="0" y="6400800"/>
            <a:ext cx="1905000" cy="381000"/>
          </a:xfrm>
        </p:spPr>
        <p:txBody>
          <a:bodyPr/>
          <a:lstStyle/>
          <a:p>
            <a:endParaRPr lang="en-CA" dirty="0"/>
          </a:p>
          <a:p>
            <a:endParaRPr lang="en-US" dirty="0"/>
          </a:p>
        </p:txBody>
      </p:sp>
      <p:sp>
        <p:nvSpPr>
          <p:cNvPr id="7" name="Rounded Rectangle 6"/>
          <p:cNvSpPr/>
          <p:nvPr/>
        </p:nvSpPr>
        <p:spPr bwMode="auto">
          <a:xfrm>
            <a:off x="6515088" y="1142984"/>
            <a:ext cx="2628912" cy="1285884"/>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defTabSz="914400" eaLnBrk="0" hangingPunct="0">
              <a:spcBef>
                <a:spcPct val="0"/>
              </a:spcBef>
            </a:pPr>
            <a:r>
              <a:rPr lang="en-CA" sz="1600" dirty="0" smtClean="0"/>
              <a:t>e.g. December 2001 riots were a period of civil unrest and rioting in Argentina</a:t>
            </a:r>
          </a:p>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ea typeface="ＭＳ Ｐゴシック" pitchFamily="-16"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938" name="Rectangle 2"/>
          <p:cNvSpPr>
            <a:spLocks noGrp="1" noChangeArrowheads="1"/>
          </p:cNvSpPr>
          <p:nvPr>
            <p:ph type="title"/>
          </p:nvPr>
        </p:nvSpPr>
        <p:spPr/>
        <p:txBody>
          <a:bodyPr/>
          <a:lstStyle/>
          <a:p>
            <a:r>
              <a:rPr lang="en-CA" smtClean="0"/>
              <a:t>Other Threats</a:t>
            </a:r>
            <a:endParaRPr lang="en-CA"/>
          </a:p>
        </p:txBody>
      </p:sp>
      <p:sp>
        <p:nvSpPr>
          <p:cNvPr id="551939" name="Rectangle 3"/>
          <p:cNvSpPr>
            <a:spLocks noGrp="1" noChangeArrowheads="1"/>
          </p:cNvSpPr>
          <p:nvPr>
            <p:ph idx="1"/>
          </p:nvPr>
        </p:nvSpPr>
        <p:spPr/>
        <p:txBody>
          <a:bodyPr>
            <a:normAutofit fontScale="77500" lnSpcReduction="20000"/>
          </a:bodyPr>
          <a:lstStyle/>
          <a:p>
            <a:r>
              <a:rPr lang="en-CA" dirty="0" smtClean="0"/>
              <a:t>Water and liquid damage can occur because of </a:t>
            </a:r>
          </a:p>
          <a:p>
            <a:pPr lvl="1"/>
            <a:r>
              <a:rPr lang="en-CA" dirty="0" smtClean="0"/>
              <a:t>pipe breakage,</a:t>
            </a:r>
          </a:p>
          <a:p>
            <a:pPr lvl="1"/>
            <a:r>
              <a:rPr lang="en-CA" dirty="0" smtClean="0"/>
              <a:t>Natural:  Storm, flooding and tsunamis, leaking roofs</a:t>
            </a:r>
          </a:p>
          <a:p>
            <a:pPr lvl="1"/>
            <a:r>
              <a:rPr lang="en-CA" dirty="0" smtClean="0"/>
              <a:t>Man made:  fire suppression systems, spilled drinks, bad plumbing</a:t>
            </a:r>
          </a:p>
          <a:p>
            <a:r>
              <a:rPr lang="en-CA" dirty="0" smtClean="0"/>
              <a:t>Vibration and movement damage can occur because of</a:t>
            </a:r>
          </a:p>
          <a:p>
            <a:pPr lvl="1"/>
            <a:r>
              <a:rPr lang="en-CA" dirty="0" smtClean="0"/>
              <a:t>Earthquakes, trains, landslides, and explosions (e.g. quarries)</a:t>
            </a:r>
          </a:p>
          <a:p>
            <a:r>
              <a:rPr lang="en-CA" dirty="0" smtClean="0"/>
              <a:t>Dust can damage electrical components</a:t>
            </a:r>
          </a:p>
          <a:p>
            <a:r>
              <a:rPr lang="en-CA" dirty="0" smtClean="0"/>
              <a:t>Severe heat and cold</a:t>
            </a:r>
          </a:p>
          <a:p>
            <a:r>
              <a:rPr lang="en-CA" dirty="0" smtClean="0"/>
              <a:t>Humidity, or lack of humidity</a:t>
            </a:r>
          </a:p>
          <a:p>
            <a:endParaRPr lang="en-CA" dirty="0" smtClean="0"/>
          </a:p>
          <a:p>
            <a:endParaRPr lang="en-CA" dirty="0"/>
          </a:p>
        </p:txBody>
      </p:sp>
      <p:sp>
        <p:nvSpPr>
          <p:cNvPr id="7" name="Slide Number Placeholder 5"/>
          <p:cNvSpPr>
            <a:spLocks noGrp="1"/>
          </p:cNvSpPr>
          <p:nvPr>
            <p:ph type="sldNum" sz="quarter" idx="12"/>
          </p:nvPr>
        </p:nvSpPr>
        <p:spPr/>
        <p:txBody>
          <a:bodyPr/>
          <a:lstStyle/>
          <a:p>
            <a:fld id="{B2A45C99-777D-4AF7-A266-1FEEA2753984}" type="slidenum">
              <a:rPr lang="en-US" smtClean="0"/>
              <a:pPr/>
              <a:t>8</a:t>
            </a:fld>
            <a:endParaRPr lang="en-US"/>
          </a:p>
        </p:txBody>
      </p:sp>
      <p:sp>
        <p:nvSpPr>
          <p:cNvPr id="6" name="Footer Placeholder 4"/>
          <p:cNvSpPr>
            <a:spLocks noGrp="1"/>
          </p:cNvSpPr>
          <p:nvPr>
            <p:ph type="ftr" sz="quarter" idx="4294967295"/>
          </p:nvPr>
        </p:nvSpPr>
        <p:spPr>
          <a:xfrm>
            <a:off x="5029200" y="6400800"/>
            <a:ext cx="4114800" cy="381000"/>
          </a:xfrm>
        </p:spPr>
        <p:txBody>
          <a:bodyPr/>
          <a:lstStyle/>
          <a:p>
            <a:endParaRPr lang="en-CA" dirty="0"/>
          </a:p>
          <a:p>
            <a:endParaRPr lang="en-US" dirty="0"/>
          </a:p>
        </p:txBody>
      </p:sp>
      <p:pic>
        <p:nvPicPr>
          <p:cNvPr id="551941" name="Picture 5" descr="danger_of_death"/>
          <p:cNvPicPr>
            <a:picLocks noChangeAspect="1" noChangeArrowheads="1"/>
          </p:cNvPicPr>
          <p:nvPr/>
        </p:nvPicPr>
        <p:blipFill>
          <a:blip r:embed="rId3"/>
          <a:srcRect/>
          <a:stretch>
            <a:fillRect/>
          </a:stretch>
        </p:blipFill>
        <p:spPr bwMode="auto">
          <a:xfrm>
            <a:off x="7812088" y="188913"/>
            <a:ext cx="1008062" cy="99695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914" name="Rectangle 2"/>
          <p:cNvSpPr>
            <a:spLocks noGrp="1" noChangeArrowheads="1"/>
          </p:cNvSpPr>
          <p:nvPr>
            <p:ph type="title"/>
          </p:nvPr>
        </p:nvSpPr>
        <p:spPr>
          <a:ln/>
        </p:spPr>
        <p:txBody>
          <a:bodyPr/>
          <a:lstStyle/>
          <a:p>
            <a:r>
              <a:rPr lang="en-CA"/>
              <a:t>Fire</a:t>
            </a:r>
          </a:p>
        </p:txBody>
      </p:sp>
      <p:sp>
        <p:nvSpPr>
          <p:cNvPr id="550915" name="Rectangle 3"/>
          <p:cNvSpPr>
            <a:spLocks noGrp="1" noChangeArrowheads="1"/>
          </p:cNvSpPr>
          <p:nvPr>
            <p:ph sz="half" idx="1"/>
          </p:nvPr>
        </p:nvSpPr>
        <p:spPr/>
        <p:txBody>
          <a:bodyPr/>
          <a:lstStyle/>
          <a:p>
            <a:pPr>
              <a:lnSpc>
                <a:spcPct val="90000"/>
              </a:lnSpc>
            </a:pPr>
            <a:r>
              <a:rPr lang="en-CA" sz="2400" dirty="0"/>
              <a:t>Saving human lives is the first priority in any life threatening situation</a:t>
            </a:r>
            <a:r>
              <a:rPr lang="en-CA" sz="2400" dirty="0" smtClean="0"/>
              <a:t>.</a:t>
            </a:r>
            <a:endParaRPr lang="en-CA" sz="2400" dirty="0"/>
          </a:p>
          <a:p>
            <a:pPr>
              <a:lnSpc>
                <a:spcPct val="90000"/>
              </a:lnSpc>
            </a:pPr>
            <a:r>
              <a:rPr lang="en-CA" sz="2400" dirty="0"/>
              <a:t>Fire requires 3 elements:  heat, oxygen and fuel</a:t>
            </a:r>
            <a:r>
              <a:rPr lang="en-CA" sz="2400" dirty="0" smtClean="0"/>
              <a:t>.</a:t>
            </a:r>
            <a:endParaRPr lang="en-CA" sz="2400" dirty="0"/>
          </a:p>
          <a:p>
            <a:pPr>
              <a:lnSpc>
                <a:spcPct val="90000"/>
              </a:lnSpc>
            </a:pPr>
            <a:r>
              <a:rPr lang="en-CA" sz="2400" dirty="0"/>
              <a:t>Most common cause of computer centre fires is electrical distribution systems</a:t>
            </a:r>
            <a:r>
              <a:rPr lang="en-CA" sz="2400" dirty="0" smtClean="0"/>
              <a:t>.</a:t>
            </a:r>
            <a:endParaRPr lang="en-CA" sz="2400" dirty="0"/>
          </a:p>
        </p:txBody>
      </p:sp>
      <p:sp>
        <p:nvSpPr>
          <p:cNvPr id="11" name="Content Placeholder 10"/>
          <p:cNvSpPr>
            <a:spLocks noGrp="1"/>
          </p:cNvSpPr>
          <p:nvPr>
            <p:ph sz="half" idx="2"/>
          </p:nvPr>
        </p:nvSpPr>
        <p:spPr/>
        <p:txBody>
          <a:bodyPr/>
          <a:lstStyle/>
          <a:p>
            <a:endParaRPr lang="en-US"/>
          </a:p>
        </p:txBody>
      </p:sp>
      <p:sp>
        <p:nvSpPr>
          <p:cNvPr id="8" name="Footer Placeholder 3"/>
          <p:cNvSpPr>
            <a:spLocks noGrp="1"/>
          </p:cNvSpPr>
          <p:nvPr>
            <p:ph type="ftr" sz="quarter" idx="11"/>
          </p:nvPr>
        </p:nvSpPr>
        <p:spPr/>
        <p:txBody>
          <a:bodyPr/>
          <a:lstStyle/>
          <a:p>
            <a:endParaRPr lang="en-CA" dirty="0"/>
          </a:p>
          <a:p>
            <a:endParaRPr lang="en-US" dirty="0"/>
          </a:p>
        </p:txBody>
      </p:sp>
      <p:sp>
        <p:nvSpPr>
          <p:cNvPr id="9" name="Slide Number Placeholder 4"/>
          <p:cNvSpPr>
            <a:spLocks noGrp="1"/>
          </p:cNvSpPr>
          <p:nvPr>
            <p:ph type="sldNum" sz="quarter" idx="12"/>
          </p:nvPr>
        </p:nvSpPr>
        <p:spPr>
          <a:prstGeom prst="rect">
            <a:avLst/>
          </a:prstGeom>
        </p:spPr>
        <p:txBody>
          <a:bodyPr/>
          <a:lstStyle/>
          <a:p>
            <a:fld id="{06C5F1BC-095D-4CDF-A65F-BE1708201AC0}" type="slidenum">
              <a:rPr lang="en-US"/>
              <a:pPr/>
              <a:t>9</a:t>
            </a:fld>
            <a:endParaRPr lang="en-US"/>
          </a:p>
        </p:txBody>
      </p:sp>
      <p:graphicFrame>
        <p:nvGraphicFramePr>
          <p:cNvPr id="10" name="Diagram 9"/>
          <p:cNvGraphicFramePr/>
          <p:nvPr/>
        </p:nvGraphicFramePr>
        <p:xfrm>
          <a:off x="4857752" y="1857364"/>
          <a:ext cx="4095736" cy="42862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5197</TotalTime>
  <Words>3817</Words>
  <Application>Microsoft Office PowerPoint</Application>
  <PresentationFormat>On-screen Show (4:3)</PresentationFormat>
  <Paragraphs>639</Paragraphs>
  <Slides>59</Slides>
  <Notes>59</Notes>
  <HiddenSlides>0</HiddenSlides>
  <MMClips>0</MMClips>
  <ScaleCrop>false</ScaleCrop>
  <HeadingPairs>
    <vt:vector size="4" baseType="variant">
      <vt:variant>
        <vt:lpstr>Theme</vt:lpstr>
      </vt:variant>
      <vt:variant>
        <vt:i4>1</vt:i4>
      </vt:variant>
      <vt:variant>
        <vt:lpstr>Slide Titles</vt:lpstr>
      </vt:variant>
      <vt:variant>
        <vt:i4>59</vt:i4>
      </vt:variant>
    </vt:vector>
  </HeadingPairs>
  <TitlesOfParts>
    <vt:vector size="60" baseType="lpstr">
      <vt:lpstr>Blank Presentation</vt:lpstr>
      <vt:lpstr>L06 Physical (Environmental) Security</vt:lpstr>
      <vt:lpstr>CISSP Expectations</vt:lpstr>
      <vt:lpstr>CISSP Expectations</vt:lpstr>
      <vt:lpstr>Outline</vt:lpstr>
      <vt:lpstr>Risk Analysis</vt:lpstr>
      <vt:lpstr>Physical Security Threats Natural</vt:lpstr>
      <vt:lpstr>Internal and External Man Made Threats</vt:lpstr>
      <vt:lpstr>Other Threats</vt:lpstr>
      <vt:lpstr>Fire</vt:lpstr>
      <vt:lpstr>Threats due to Electricity</vt:lpstr>
      <vt:lpstr>Threats due to Electricity</vt:lpstr>
      <vt:lpstr>Power abnormalities</vt:lpstr>
      <vt:lpstr>Facility Requirements</vt:lpstr>
      <vt:lpstr>Physical Security Controls</vt:lpstr>
      <vt:lpstr>Physical Security Considerations Location, Location, Location</vt:lpstr>
      <vt:lpstr>Building a new facility (Straw, Sticks or Brick?)</vt:lpstr>
      <vt:lpstr>Layered defence in depth model</vt:lpstr>
      <vt:lpstr>Layered Defense in Practice</vt:lpstr>
      <vt:lpstr>Canadian Manuals</vt:lpstr>
      <vt:lpstr>Visitors</vt:lpstr>
      <vt:lpstr>Forms of physical access controls</vt:lpstr>
      <vt:lpstr>Physical Access Controls</vt:lpstr>
      <vt:lpstr>Fences, Gates, Turnstiles, and Mantraps</vt:lpstr>
      <vt:lpstr>Lighting</vt:lpstr>
      <vt:lpstr>Security guards vs Dogs</vt:lpstr>
      <vt:lpstr>Keys and Combination Locks</vt:lpstr>
      <vt:lpstr>Badges</vt:lpstr>
      <vt:lpstr>Walls, floors, ceilings</vt:lpstr>
      <vt:lpstr>Doors and windows</vt:lpstr>
      <vt:lpstr>Portable Device Security</vt:lpstr>
      <vt:lpstr>Technical Controls Smart Cards</vt:lpstr>
      <vt:lpstr>Technical Controls - IDS</vt:lpstr>
      <vt:lpstr>Motion Detectors</vt:lpstr>
      <vt:lpstr>Infrared Motion Sensor</vt:lpstr>
      <vt:lpstr>Technical Controls  Intrusion Alarms</vt:lpstr>
      <vt:lpstr>Visual Recoding Devices  Closed-circuit Television (CCTV)</vt:lpstr>
      <vt:lpstr>Closed-circuit Television CCTV</vt:lpstr>
      <vt:lpstr>CCTV Implementation</vt:lpstr>
      <vt:lpstr>Emanations Security</vt:lpstr>
      <vt:lpstr>Environmental and Life Safety</vt:lpstr>
      <vt:lpstr>Personnel safety</vt:lpstr>
      <vt:lpstr>Power and electricity</vt:lpstr>
      <vt:lpstr>Noise</vt:lpstr>
      <vt:lpstr>Temperature, humidity and static</vt:lpstr>
      <vt:lpstr>Water</vt:lpstr>
      <vt:lpstr>Fire Suppression – Wet pipe</vt:lpstr>
      <vt:lpstr>Fire Suppression – Dry pipe</vt:lpstr>
      <vt:lpstr>Fire Suppression –  Dry pipe - Deluge</vt:lpstr>
      <vt:lpstr>Deluge systems</vt:lpstr>
      <vt:lpstr>Fire Suppression –  Pre Action Pipe</vt:lpstr>
      <vt:lpstr>Summary</vt:lpstr>
      <vt:lpstr>Fire Stages and Fire Extinguisher types</vt:lpstr>
      <vt:lpstr>Fire Extinguishers Gas Discharge Systems</vt:lpstr>
      <vt:lpstr>Information protection and management services </vt:lpstr>
      <vt:lpstr>Managed Services</vt:lpstr>
      <vt:lpstr>Audits, drills, exercises and testing</vt:lpstr>
      <vt:lpstr>Vulnerability and penetration tests </vt:lpstr>
      <vt:lpstr>Maintenance and service issues</vt:lpstr>
      <vt:lpstr>L06 Physical Security</vt:lpstr>
    </vt:vector>
  </TitlesOfParts>
  <Company>Ryerson University, The Chang School of Business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Information Security and Risk Management</dc:subject>
  <dc:creator>Ann Marie Westgate</dc:creator>
  <cp:lastModifiedBy>Ann Marie</cp:lastModifiedBy>
  <cp:revision>208</cp:revision>
  <dcterms:modified xsi:type="dcterms:W3CDTF">2010-02-17T03:51:18Z</dcterms:modified>
</cp:coreProperties>
</file>